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handoutMasterIdLst>
    <p:handoutMasterId r:id="rId67"/>
  </p:handoutMasterIdLst>
  <p:sldIdLst>
    <p:sldId id="256" r:id="rId5"/>
    <p:sldId id="464" r:id="rId6"/>
    <p:sldId id="480" r:id="rId7"/>
    <p:sldId id="469" r:id="rId8"/>
    <p:sldId id="535" r:id="rId9"/>
    <p:sldId id="547" r:id="rId10"/>
    <p:sldId id="558" r:id="rId11"/>
    <p:sldId id="543" r:id="rId12"/>
    <p:sldId id="471" r:id="rId13"/>
    <p:sldId id="286" r:id="rId14"/>
    <p:sldId id="466" r:id="rId15"/>
    <p:sldId id="470" r:id="rId16"/>
    <p:sldId id="472" r:id="rId17"/>
    <p:sldId id="482" r:id="rId18"/>
    <p:sldId id="468" r:id="rId19"/>
    <p:sldId id="492" r:id="rId20"/>
    <p:sldId id="481" r:id="rId21"/>
    <p:sldId id="544" r:id="rId22"/>
    <p:sldId id="539" r:id="rId23"/>
    <p:sldId id="559" r:id="rId24"/>
    <p:sldId id="549" r:id="rId25"/>
    <p:sldId id="548" r:id="rId26"/>
    <p:sldId id="273" r:id="rId27"/>
    <p:sldId id="322" r:id="rId28"/>
    <p:sldId id="340" r:id="rId29"/>
    <p:sldId id="298" r:id="rId30"/>
    <p:sldId id="299" r:id="rId31"/>
    <p:sldId id="308" r:id="rId32"/>
    <p:sldId id="302" r:id="rId33"/>
    <p:sldId id="300" r:id="rId34"/>
    <p:sldId id="301" r:id="rId35"/>
    <p:sldId id="303" r:id="rId36"/>
    <p:sldId id="304" r:id="rId37"/>
    <p:sldId id="290" r:id="rId38"/>
    <p:sldId id="291" r:id="rId39"/>
    <p:sldId id="310" r:id="rId40"/>
    <p:sldId id="306" r:id="rId41"/>
    <p:sldId id="307" r:id="rId42"/>
    <p:sldId id="305" r:id="rId43"/>
    <p:sldId id="320" r:id="rId44"/>
    <p:sldId id="311" r:id="rId45"/>
    <p:sldId id="312" r:id="rId46"/>
    <p:sldId id="323" r:id="rId47"/>
    <p:sldId id="313" r:id="rId48"/>
    <p:sldId id="316" r:id="rId49"/>
    <p:sldId id="328" r:id="rId50"/>
    <p:sldId id="329" r:id="rId51"/>
    <p:sldId id="321" r:id="rId52"/>
    <p:sldId id="330" r:id="rId53"/>
    <p:sldId id="315" r:id="rId54"/>
    <p:sldId id="557" r:id="rId55"/>
    <p:sldId id="317" r:id="rId56"/>
    <p:sldId id="351" r:id="rId57"/>
    <p:sldId id="292" r:id="rId58"/>
    <p:sldId id="297" r:id="rId59"/>
    <p:sldId id="327" r:id="rId60"/>
    <p:sldId id="324" r:id="rId61"/>
    <p:sldId id="325" r:id="rId62"/>
    <p:sldId id="326" r:id="rId63"/>
    <p:sldId id="293" r:id="rId64"/>
    <p:sldId id="289" r:id="rId65"/>
  </p:sldIdLst>
  <p:sldSz cx="9144000" cy="6858000" type="screen4x3"/>
  <p:notesSz cx="7099300" cy="10234613"/>
  <p:defaultTextStyle>
    <a:defPPr>
      <a:defRPr lang="en-GB"/>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ss-ieeta" initials="b" lastIdx="16" clrIdx="0"/>
  <p:cmAuthor id="2" name="Beatriz" initials="" lastIdx="8"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BE33FD-B7AA-7DD1-92FC-BDFA7FD4000D}" v="47" dt="2025-06-09T23:17:28.440"/>
    <p1510:client id="{D04D010F-C43C-3C55-939A-1315EC8A279A}" v="5" dt="2025-06-09T20:32:36.96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triz Sousa Santos" userId="6d2f969a-6583-4bd3-85f2-fe9e3729cd33" providerId="ADAL" clId="{A6D9B5FC-0706-4250-BDFF-DB22FCC17E63}"/>
    <pc:docChg chg="undo custSel addSld delSld modSld sldOrd">
      <pc:chgData name="Beatriz Sousa Santos" userId="6d2f969a-6583-4bd3-85f2-fe9e3729cd33" providerId="ADAL" clId="{A6D9B5FC-0706-4250-BDFF-DB22FCC17E63}" dt="2025-03-04T14:26:10.982" v="996" actId="20577"/>
      <pc:docMkLst>
        <pc:docMk/>
      </pc:docMkLst>
      <pc:sldChg chg="modSp">
        <pc:chgData name="Beatriz Sousa Santos" userId="6d2f969a-6583-4bd3-85f2-fe9e3729cd33" providerId="ADAL" clId="{A6D9B5FC-0706-4250-BDFF-DB22FCC17E63}" dt="2025-03-04T14:26:10.982" v="996" actId="20577"/>
        <pc:sldMkLst>
          <pc:docMk/>
          <pc:sldMk cId="2227642158" sldId="256"/>
        </pc:sldMkLst>
        <pc:spChg chg="mod">
          <ac:chgData name="Beatriz Sousa Santos" userId="6d2f969a-6583-4bd3-85f2-fe9e3729cd33" providerId="ADAL" clId="{A6D9B5FC-0706-4250-BDFF-DB22FCC17E63}" dt="2025-03-04T14:26:10.982" v="996" actId="20577"/>
          <ac:spMkLst>
            <pc:docMk/>
            <pc:sldMk cId="2227642158" sldId="256"/>
            <ac:spMk id="28" creationId="{59446CA2-9D69-E706-B3C1-834630AE7990}"/>
          </ac:spMkLst>
        </pc:spChg>
      </pc:sldChg>
      <pc:sldChg chg="add ord">
        <pc:chgData name="Beatriz Sousa Santos" userId="6d2f969a-6583-4bd3-85f2-fe9e3729cd33" providerId="ADAL" clId="{A6D9B5FC-0706-4250-BDFF-DB22FCC17E63}" dt="2025-02-26T12:44:50.972" v="675"/>
        <pc:sldMkLst>
          <pc:docMk/>
          <pc:sldMk cId="2026176683" sldId="286"/>
        </pc:sldMkLst>
      </pc:sldChg>
      <pc:sldChg chg="modSp">
        <pc:chgData name="Beatriz Sousa Santos" userId="6d2f969a-6583-4bd3-85f2-fe9e3729cd33" providerId="ADAL" clId="{A6D9B5FC-0706-4250-BDFF-DB22FCC17E63}" dt="2025-02-25T23:17:17.881" v="589" actId="20577"/>
        <pc:sldMkLst>
          <pc:docMk/>
          <pc:sldMk cId="3936238601" sldId="311"/>
        </pc:sldMkLst>
        <pc:spChg chg="mod">
          <ac:chgData name="Beatriz Sousa Santos" userId="6d2f969a-6583-4bd3-85f2-fe9e3729cd33" providerId="ADAL" clId="{A6D9B5FC-0706-4250-BDFF-DB22FCC17E63}" dt="2025-02-25T23:17:17.881" v="589" actId="20577"/>
          <ac:spMkLst>
            <pc:docMk/>
            <pc:sldMk cId="3936238601" sldId="311"/>
            <ac:spMk id="3" creationId="{00000000-0000-0000-0000-000000000000}"/>
          </ac:spMkLst>
        </pc:spChg>
      </pc:sldChg>
      <pc:sldChg chg="delSp modSp">
        <pc:chgData name="Beatriz Sousa Santos" userId="6d2f969a-6583-4bd3-85f2-fe9e3729cd33" providerId="ADAL" clId="{A6D9B5FC-0706-4250-BDFF-DB22FCC17E63}" dt="2025-02-25T22:31:59.520" v="1" actId="478"/>
        <pc:sldMkLst>
          <pc:docMk/>
          <pc:sldMk cId="3165710068" sldId="313"/>
        </pc:sldMkLst>
        <pc:spChg chg="del mod">
          <ac:chgData name="Beatriz Sousa Santos" userId="6d2f969a-6583-4bd3-85f2-fe9e3729cd33" providerId="ADAL" clId="{A6D9B5FC-0706-4250-BDFF-DB22FCC17E63}" dt="2025-02-25T22:31:59.520" v="1" actId="478"/>
          <ac:spMkLst>
            <pc:docMk/>
            <pc:sldMk cId="3165710068" sldId="313"/>
            <ac:spMk id="2" creationId="{00000000-0000-0000-0000-000000000000}"/>
          </ac:spMkLst>
        </pc:spChg>
      </pc:sldChg>
      <pc:sldChg chg="modSp">
        <pc:chgData name="Beatriz Sousa Santos" userId="6d2f969a-6583-4bd3-85f2-fe9e3729cd33" providerId="ADAL" clId="{A6D9B5FC-0706-4250-BDFF-DB22FCC17E63}" dt="2025-02-25T22:39:40.407" v="76" actId="113"/>
        <pc:sldMkLst>
          <pc:docMk/>
          <pc:sldMk cId="2664786311" sldId="315"/>
        </pc:sldMkLst>
        <pc:spChg chg="mod">
          <ac:chgData name="Beatriz Sousa Santos" userId="6d2f969a-6583-4bd3-85f2-fe9e3729cd33" providerId="ADAL" clId="{A6D9B5FC-0706-4250-BDFF-DB22FCC17E63}" dt="2025-02-25T22:39:40.407" v="76" actId="113"/>
          <ac:spMkLst>
            <pc:docMk/>
            <pc:sldMk cId="2664786311" sldId="315"/>
            <ac:spMk id="3" creationId="{00000000-0000-0000-0000-000000000000}"/>
          </ac:spMkLst>
        </pc:spChg>
      </pc:sldChg>
      <pc:sldChg chg="modSp">
        <pc:chgData name="Beatriz Sousa Santos" userId="6d2f969a-6583-4bd3-85f2-fe9e3729cd33" providerId="ADAL" clId="{A6D9B5FC-0706-4250-BDFF-DB22FCC17E63}" dt="2025-02-26T12:54:47.547" v="989" actId="167"/>
        <pc:sldMkLst>
          <pc:docMk/>
          <pc:sldMk cId="3768316631" sldId="317"/>
        </pc:sldMkLst>
        <pc:picChg chg="mod ord">
          <ac:chgData name="Beatriz Sousa Santos" userId="6d2f969a-6583-4bd3-85f2-fe9e3729cd33" providerId="ADAL" clId="{A6D9B5FC-0706-4250-BDFF-DB22FCC17E63}" dt="2025-02-26T12:54:47.547" v="989" actId="167"/>
          <ac:picMkLst>
            <pc:docMk/>
            <pc:sldMk cId="3768316631" sldId="317"/>
            <ac:picMk id="7" creationId="{8F7403D0-48B0-46C6-80E5-970189F2D8D2}"/>
          </ac:picMkLst>
        </pc:picChg>
      </pc:sldChg>
      <pc:sldChg chg="modSp">
        <pc:chgData name="Beatriz Sousa Santos" userId="6d2f969a-6583-4bd3-85f2-fe9e3729cd33" providerId="ADAL" clId="{A6D9B5FC-0706-4250-BDFF-DB22FCC17E63}" dt="2025-02-25T22:40:39.634" v="78" actId="113"/>
        <pc:sldMkLst>
          <pc:docMk/>
          <pc:sldMk cId="1897109150" sldId="321"/>
        </pc:sldMkLst>
        <pc:spChg chg="mod">
          <ac:chgData name="Beatriz Sousa Santos" userId="6d2f969a-6583-4bd3-85f2-fe9e3729cd33" providerId="ADAL" clId="{A6D9B5FC-0706-4250-BDFF-DB22FCC17E63}" dt="2025-02-25T22:40:39.634" v="78" actId="113"/>
          <ac:spMkLst>
            <pc:docMk/>
            <pc:sldMk cId="1897109150" sldId="321"/>
            <ac:spMk id="20" creationId="{00000000-0000-0000-0000-000000000000}"/>
          </ac:spMkLst>
        </pc:spChg>
      </pc:sldChg>
      <pc:sldChg chg="modSp">
        <pc:chgData name="Beatriz Sousa Santos" userId="6d2f969a-6583-4bd3-85f2-fe9e3729cd33" providerId="ADAL" clId="{A6D9B5FC-0706-4250-BDFF-DB22FCC17E63}" dt="2025-02-25T22:43:29.179" v="83" actId="113"/>
        <pc:sldMkLst>
          <pc:docMk/>
          <pc:sldMk cId="539516151" sldId="325"/>
        </pc:sldMkLst>
        <pc:spChg chg="mod">
          <ac:chgData name="Beatriz Sousa Santos" userId="6d2f969a-6583-4bd3-85f2-fe9e3729cd33" providerId="ADAL" clId="{A6D9B5FC-0706-4250-BDFF-DB22FCC17E63}" dt="2025-02-25T22:43:29.179" v="83" actId="113"/>
          <ac:spMkLst>
            <pc:docMk/>
            <pc:sldMk cId="539516151" sldId="325"/>
            <ac:spMk id="3" creationId="{00000000-0000-0000-0000-000000000000}"/>
          </ac:spMkLst>
        </pc:spChg>
      </pc:sldChg>
      <pc:sldChg chg="addSp modSp">
        <pc:chgData name="Beatriz Sousa Santos" userId="6d2f969a-6583-4bd3-85f2-fe9e3729cd33" providerId="ADAL" clId="{A6D9B5FC-0706-4250-BDFF-DB22FCC17E63}" dt="2025-02-26T12:51:52.446" v="879" actId="1035"/>
        <pc:sldMkLst>
          <pc:docMk/>
          <pc:sldMk cId="2653179232" sldId="328"/>
        </pc:sldMkLst>
        <pc:spChg chg="mod">
          <ac:chgData name="Beatriz Sousa Santos" userId="6d2f969a-6583-4bd3-85f2-fe9e3729cd33" providerId="ADAL" clId="{A6D9B5FC-0706-4250-BDFF-DB22FCC17E63}" dt="2025-02-26T12:51:36.934" v="875" actId="27636"/>
          <ac:spMkLst>
            <pc:docMk/>
            <pc:sldMk cId="2653179232" sldId="328"/>
            <ac:spMk id="3" creationId="{00000000-0000-0000-0000-000000000000}"/>
          </ac:spMkLst>
        </pc:spChg>
        <pc:picChg chg="add mod">
          <ac:chgData name="Beatriz Sousa Santos" userId="6d2f969a-6583-4bd3-85f2-fe9e3729cd33" providerId="ADAL" clId="{A6D9B5FC-0706-4250-BDFF-DB22FCC17E63}" dt="2025-02-26T12:51:52.446" v="879" actId="1035"/>
          <ac:picMkLst>
            <pc:docMk/>
            <pc:sldMk cId="2653179232" sldId="328"/>
            <ac:picMk id="5" creationId="{568D1B0C-3FA8-403A-8986-20F3EF16AC0E}"/>
          </ac:picMkLst>
        </pc:picChg>
      </pc:sldChg>
      <pc:sldChg chg="modSp">
        <pc:chgData name="Beatriz Sousa Santos" userId="6d2f969a-6583-4bd3-85f2-fe9e3729cd33" providerId="ADAL" clId="{A6D9B5FC-0706-4250-BDFF-DB22FCC17E63}" dt="2025-02-26T12:53:59.661" v="982" actId="20577"/>
        <pc:sldMkLst>
          <pc:docMk/>
          <pc:sldMk cId="3967335759" sldId="329"/>
        </pc:sldMkLst>
        <pc:spChg chg="mod">
          <ac:chgData name="Beatriz Sousa Santos" userId="6d2f969a-6583-4bd3-85f2-fe9e3729cd33" providerId="ADAL" clId="{A6D9B5FC-0706-4250-BDFF-DB22FCC17E63}" dt="2025-02-26T12:53:40.244" v="976" actId="1035"/>
          <ac:spMkLst>
            <pc:docMk/>
            <pc:sldMk cId="3967335759" sldId="329"/>
            <ac:spMk id="2" creationId="{00000000-0000-0000-0000-000000000000}"/>
          </ac:spMkLst>
        </pc:spChg>
        <pc:spChg chg="mod">
          <ac:chgData name="Beatriz Sousa Santos" userId="6d2f969a-6583-4bd3-85f2-fe9e3729cd33" providerId="ADAL" clId="{A6D9B5FC-0706-4250-BDFF-DB22FCC17E63}" dt="2025-02-26T12:53:59.661" v="982" actId="20577"/>
          <ac:spMkLst>
            <pc:docMk/>
            <pc:sldMk cId="3967335759" sldId="329"/>
            <ac:spMk id="3" creationId="{00000000-0000-0000-0000-000000000000}"/>
          </ac:spMkLst>
        </pc:spChg>
      </pc:sldChg>
      <pc:sldChg chg="modSp">
        <pc:chgData name="Beatriz Sousa Santos" userId="6d2f969a-6583-4bd3-85f2-fe9e3729cd33" providerId="ADAL" clId="{A6D9B5FC-0706-4250-BDFF-DB22FCC17E63}" dt="2025-02-25T22:38:50.612" v="75" actId="113"/>
        <pc:sldMkLst>
          <pc:docMk/>
          <pc:sldMk cId="1241933136" sldId="330"/>
        </pc:sldMkLst>
        <pc:spChg chg="mod">
          <ac:chgData name="Beatriz Sousa Santos" userId="6d2f969a-6583-4bd3-85f2-fe9e3729cd33" providerId="ADAL" clId="{A6D9B5FC-0706-4250-BDFF-DB22FCC17E63}" dt="2025-02-25T22:38:20.558" v="74" actId="113"/>
          <ac:spMkLst>
            <pc:docMk/>
            <pc:sldMk cId="1241933136" sldId="330"/>
            <ac:spMk id="3" creationId="{00000000-0000-0000-0000-000000000000}"/>
          </ac:spMkLst>
        </pc:spChg>
        <pc:spChg chg="mod">
          <ac:chgData name="Beatriz Sousa Santos" userId="6d2f969a-6583-4bd3-85f2-fe9e3729cd33" providerId="ADAL" clId="{A6D9B5FC-0706-4250-BDFF-DB22FCC17E63}" dt="2025-02-25T22:38:50.612" v="75" actId="113"/>
          <ac:spMkLst>
            <pc:docMk/>
            <pc:sldMk cId="1241933136" sldId="330"/>
            <ac:spMk id="20" creationId="{00000000-0000-0000-0000-000000000000}"/>
          </ac:spMkLst>
        </pc:spChg>
      </pc:sldChg>
      <pc:sldChg chg="modSp">
        <pc:chgData name="Beatriz Sousa Santos" userId="6d2f969a-6583-4bd3-85f2-fe9e3729cd33" providerId="ADAL" clId="{A6D9B5FC-0706-4250-BDFF-DB22FCC17E63}" dt="2025-02-26T12:55:02.824" v="990" actId="113"/>
        <pc:sldMkLst>
          <pc:docMk/>
          <pc:sldMk cId="3109581205" sldId="351"/>
        </pc:sldMkLst>
        <pc:spChg chg="mod">
          <ac:chgData name="Beatriz Sousa Santos" userId="6d2f969a-6583-4bd3-85f2-fe9e3729cd33" providerId="ADAL" clId="{A6D9B5FC-0706-4250-BDFF-DB22FCC17E63}" dt="2025-02-26T12:55:02.824" v="990" actId="113"/>
          <ac:spMkLst>
            <pc:docMk/>
            <pc:sldMk cId="3109581205" sldId="351"/>
            <ac:spMk id="3" creationId="{572E932A-8105-4B03-B3B8-0581A792B445}"/>
          </ac:spMkLst>
        </pc:spChg>
      </pc:sldChg>
      <pc:sldChg chg="delSp modSp">
        <pc:chgData name="Beatriz Sousa Santos" userId="6d2f969a-6583-4bd3-85f2-fe9e3729cd33" providerId="ADAL" clId="{A6D9B5FC-0706-4250-BDFF-DB22FCC17E63}" dt="2025-02-25T23:12:07.615" v="539" actId="113"/>
        <pc:sldMkLst>
          <pc:docMk/>
          <pc:sldMk cId="0" sldId="464"/>
        </pc:sldMkLst>
        <pc:spChg chg="del mod">
          <ac:chgData name="Beatriz Sousa Santos" userId="6d2f969a-6583-4bd3-85f2-fe9e3729cd33" providerId="ADAL" clId="{A6D9B5FC-0706-4250-BDFF-DB22FCC17E63}" dt="2025-02-25T23:10:36.079" v="531" actId="478"/>
          <ac:spMkLst>
            <pc:docMk/>
            <pc:sldMk cId="0" sldId="464"/>
            <ac:spMk id="4" creationId="{35CC785E-292F-4FEF-BAFD-7C121E62D540}"/>
          </ac:spMkLst>
        </pc:spChg>
        <pc:spChg chg="mod">
          <ac:chgData name="Beatriz Sousa Santos" userId="6d2f969a-6583-4bd3-85f2-fe9e3729cd33" providerId="ADAL" clId="{A6D9B5FC-0706-4250-BDFF-DB22FCC17E63}" dt="2025-02-25T23:12:07.615" v="539" actId="113"/>
          <ac:spMkLst>
            <pc:docMk/>
            <pc:sldMk cId="0" sldId="464"/>
            <ac:spMk id="4098" creationId="{D03ABF3B-8D47-495E-A186-31420604A4C0}"/>
          </ac:spMkLst>
        </pc:spChg>
      </pc:sldChg>
      <pc:sldChg chg="modSp ord">
        <pc:chgData name="Beatriz Sousa Santos" userId="6d2f969a-6583-4bd3-85f2-fe9e3729cd33" providerId="ADAL" clId="{A6D9B5FC-0706-4250-BDFF-DB22FCC17E63}" dt="2025-02-26T12:44:55.503" v="676"/>
        <pc:sldMkLst>
          <pc:docMk/>
          <pc:sldMk cId="0" sldId="466"/>
        </pc:sldMkLst>
        <pc:picChg chg="mod">
          <ac:chgData name="Beatriz Sousa Santos" userId="6d2f969a-6583-4bd3-85f2-fe9e3729cd33" providerId="ADAL" clId="{A6D9B5FC-0706-4250-BDFF-DB22FCC17E63}" dt="2025-02-25T22:45:46.909" v="86" actId="1076"/>
          <ac:picMkLst>
            <pc:docMk/>
            <pc:sldMk cId="0" sldId="466"/>
            <ac:picMk id="8201" creationId="{CD811B31-3116-440C-9630-0324E45B1A6F}"/>
          </ac:picMkLst>
        </pc:picChg>
      </pc:sldChg>
      <pc:sldChg chg="modSp">
        <pc:chgData name="Beatriz Sousa Santos" userId="6d2f969a-6583-4bd3-85f2-fe9e3729cd33" providerId="ADAL" clId="{A6D9B5FC-0706-4250-BDFF-DB22FCC17E63}" dt="2025-02-25T22:57:43.923" v="405" actId="1035"/>
        <pc:sldMkLst>
          <pc:docMk/>
          <pc:sldMk cId="0" sldId="471"/>
        </pc:sldMkLst>
        <pc:spChg chg="mod">
          <ac:chgData name="Beatriz Sousa Santos" userId="6d2f969a-6583-4bd3-85f2-fe9e3729cd33" providerId="ADAL" clId="{A6D9B5FC-0706-4250-BDFF-DB22FCC17E63}" dt="2025-02-25T22:56:58.993" v="398" actId="403"/>
          <ac:spMkLst>
            <pc:docMk/>
            <pc:sldMk cId="0" sldId="471"/>
            <ac:spMk id="9220" creationId="{8751FAC2-2406-4761-A90A-398CE7DAEED8}"/>
          </ac:spMkLst>
        </pc:spChg>
        <pc:spChg chg="mod">
          <ac:chgData name="Beatriz Sousa Santos" userId="6d2f969a-6583-4bd3-85f2-fe9e3729cd33" providerId="ADAL" clId="{A6D9B5FC-0706-4250-BDFF-DB22FCC17E63}" dt="2025-02-25T22:57:12.159" v="402" actId="404"/>
          <ac:spMkLst>
            <pc:docMk/>
            <pc:sldMk cId="0" sldId="471"/>
            <ac:spMk id="9221" creationId="{414F9152-1CBA-4512-8814-1DDEC39D45E7}"/>
          </ac:spMkLst>
        </pc:spChg>
        <pc:spChg chg="mod">
          <ac:chgData name="Beatriz Sousa Santos" userId="6d2f969a-6583-4bd3-85f2-fe9e3729cd33" providerId="ADAL" clId="{A6D9B5FC-0706-4250-BDFF-DB22FCC17E63}" dt="2025-02-25T22:57:43.923" v="405" actId="1035"/>
          <ac:spMkLst>
            <pc:docMk/>
            <pc:sldMk cId="0" sldId="471"/>
            <ac:spMk id="9222" creationId="{E93AE21A-8205-4AC7-8FA9-B50428443D44}"/>
          </ac:spMkLst>
        </pc:spChg>
      </pc:sldChg>
      <pc:sldChg chg="modSp">
        <pc:chgData name="Beatriz Sousa Santos" userId="6d2f969a-6583-4bd3-85f2-fe9e3729cd33" providerId="ADAL" clId="{A6D9B5FC-0706-4250-BDFF-DB22FCC17E63}" dt="2025-02-26T12:46:19.308" v="767" actId="790"/>
        <pc:sldMkLst>
          <pc:docMk/>
          <pc:sldMk cId="0" sldId="472"/>
        </pc:sldMkLst>
        <pc:spChg chg="mod">
          <ac:chgData name="Beatriz Sousa Santos" userId="6d2f969a-6583-4bd3-85f2-fe9e3729cd33" providerId="ADAL" clId="{A6D9B5FC-0706-4250-BDFF-DB22FCC17E63}" dt="2025-02-26T12:46:19.308" v="767" actId="790"/>
          <ac:spMkLst>
            <pc:docMk/>
            <pc:sldMk cId="0" sldId="472"/>
            <ac:spMk id="13315" creationId="{42E9B0B3-3D09-47FB-B2C8-012F1EF51CED}"/>
          </ac:spMkLst>
        </pc:spChg>
      </pc:sldChg>
      <pc:sldChg chg="modSp">
        <pc:chgData name="Beatriz Sousa Santos" userId="6d2f969a-6583-4bd3-85f2-fe9e3729cd33" providerId="ADAL" clId="{A6D9B5FC-0706-4250-BDFF-DB22FCC17E63}" dt="2025-02-25T23:04:54.532" v="417" actId="1076"/>
        <pc:sldMkLst>
          <pc:docMk/>
          <pc:sldMk cId="0" sldId="481"/>
        </pc:sldMkLst>
        <pc:picChg chg="mod">
          <ac:chgData name="Beatriz Sousa Santos" userId="6d2f969a-6583-4bd3-85f2-fe9e3729cd33" providerId="ADAL" clId="{A6D9B5FC-0706-4250-BDFF-DB22FCC17E63}" dt="2025-02-25T23:04:54.532" v="417" actId="1076"/>
          <ac:picMkLst>
            <pc:docMk/>
            <pc:sldMk cId="0" sldId="481"/>
            <ac:picMk id="19460" creationId="{644D02BF-988F-417C-8E58-17326B10C697}"/>
          </ac:picMkLst>
        </pc:picChg>
      </pc:sldChg>
      <pc:sldChg chg="modSp">
        <pc:chgData name="Beatriz Sousa Santos" userId="6d2f969a-6583-4bd3-85f2-fe9e3729cd33" providerId="ADAL" clId="{A6D9B5FC-0706-4250-BDFF-DB22FCC17E63}" dt="2025-02-25T22:44:34.316" v="84" actId="113"/>
        <pc:sldMkLst>
          <pc:docMk/>
          <pc:sldMk cId="0" sldId="535"/>
        </pc:sldMkLst>
        <pc:spChg chg="mod">
          <ac:chgData name="Beatriz Sousa Santos" userId="6d2f969a-6583-4bd3-85f2-fe9e3729cd33" providerId="ADAL" clId="{A6D9B5FC-0706-4250-BDFF-DB22FCC17E63}" dt="2025-02-25T22:44:34.316" v="84" actId="113"/>
          <ac:spMkLst>
            <pc:docMk/>
            <pc:sldMk cId="0" sldId="535"/>
            <ac:spMk id="3" creationId="{6177AA06-1789-4671-9340-79E3F6B9B0A5}"/>
          </ac:spMkLst>
        </pc:spChg>
      </pc:sldChg>
      <pc:sldChg chg="addSp delSp modSp">
        <pc:chgData name="Beatriz Sousa Santos" userId="6d2f969a-6583-4bd3-85f2-fe9e3729cd33" providerId="ADAL" clId="{A6D9B5FC-0706-4250-BDFF-DB22FCC17E63}" dt="2025-02-25T23:07:38.928" v="461" actId="20577"/>
        <pc:sldMkLst>
          <pc:docMk/>
          <pc:sldMk cId="0" sldId="539"/>
        </pc:sldMkLst>
        <pc:spChg chg="del">
          <ac:chgData name="Beatriz Sousa Santos" userId="6d2f969a-6583-4bd3-85f2-fe9e3729cd33" providerId="ADAL" clId="{A6D9B5FC-0706-4250-BDFF-DB22FCC17E63}" dt="2025-02-25T23:06:40.393" v="421" actId="478"/>
          <ac:spMkLst>
            <pc:docMk/>
            <pc:sldMk cId="0" sldId="539"/>
            <ac:spMk id="2" creationId="{507E5B87-E11D-4C21-B695-54CB41CA9A0C}"/>
          </ac:spMkLst>
        </pc:spChg>
        <pc:spChg chg="add del mod">
          <ac:chgData name="Beatriz Sousa Santos" userId="6d2f969a-6583-4bd3-85f2-fe9e3729cd33" providerId="ADAL" clId="{A6D9B5FC-0706-4250-BDFF-DB22FCC17E63}" dt="2025-02-25T23:07:38.928" v="461" actId="20577"/>
          <ac:spMkLst>
            <pc:docMk/>
            <pc:sldMk cId="0" sldId="539"/>
            <ac:spMk id="4" creationId="{44914509-0EDC-4605-8E0E-B32C467B98FF}"/>
          </ac:spMkLst>
        </pc:spChg>
        <pc:spChg chg="add del">
          <ac:chgData name="Beatriz Sousa Santos" userId="6d2f969a-6583-4bd3-85f2-fe9e3729cd33" providerId="ADAL" clId="{A6D9B5FC-0706-4250-BDFF-DB22FCC17E63}" dt="2025-02-25T23:06:31.987" v="420"/>
          <ac:spMkLst>
            <pc:docMk/>
            <pc:sldMk cId="0" sldId="539"/>
            <ac:spMk id="6" creationId="{74EA81ED-46C8-4DE6-8287-0709BB3A66F5}"/>
          </ac:spMkLst>
        </pc:spChg>
        <pc:spChg chg="add del">
          <ac:chgData name="Beatriz Sousa Santos" userId="6d2f969a-6583-4bd3-85f2-fe9e3729cd33" providerId="ADAL" clId="{A6D9B5FC-0706-4250-BDFF-DB22FCC17E63}" dt="2025-02-25T23:06:46.756" v="425"/>
          <ac:spMkLst>
            <pc:docMk/>
            <pc:sldMk cId="0" sldId="539"/>
            <ac:spMk id="7" creationId="{E99DCCEA-35CE-4207-933E-BFD35AB93E94}"/>
          </ac:spMkLst>
        </pc:spChg>
      </pc:sldChg>
      <pc:sldChg chg="ord">
        <pc:chgData name="Beatriz Sousa Santos" userId="6d2f969a-6583-4bd3-85f2-fe9e3729cd33" providerId="ADAL" clId="{A6D9B5FC-0706-4250-BDFF-DB22FCC17E63}" dt="2025-02-26T12:44:19.397" v="671"/>
        <pc:sldMkLst>
          <pc:docMk/>
          <pc:sldMk cId="0" sldId="543"/>
        </pc:sldMkLst>
      </pc:sldChg>
      <pc:sldChg chg="addSp delSp modSp">
        <pc:chgData name="Beatriz Sousa Santos" userId="6d2f969a-6583-4bd3-85f2-fe9e3729cd33" providerId="ADAL" clId="{A6D9B5FC-0706-4250-BDFF-DB22FCC17E63}" dt="2025-02-25T23:19:38.551" v="667" actId="20577"/>
        <pc:sldMkLst>
          <pc:docMk/>
          <pc:sldMk cId="2678917687" sldId="548"/>
        </pc:sldMkLst>
        <pc:spChg chg="mod">
          <ac:chgData name="Beatriz Sousa Santos" userId="6d2f969a-6583-4bd3-85f2-fe9e3729cd33" providerId="ADAL" clId="{A6D9B5FC-0706-4250-BDFF-DB22FCC17E63}" dt="2025-02-25T23:19:03.288" v="604" actId="14100"/>
          <ac:spMkLst>
            <pc:docMk/>
            <pc:sldMk cId="2678917687" sldId="548"/>
            <ac:spMk id="11" creationId="{F906EB1F-CA38-49C5-8BF0-934711ACDCB5}"/>
          </ac:spMkLst>
        </pc:spChg>
        <pc:spChg chg="mod">
          <ac:chgData name="Beatriz Sousa Santos" userId="6d2f969a-6583-4bd3-85f2-fe9e3729cd33" providerId="ADAL" clId="{A6D9B5FC-0706-4250-BDFF-DB22FCC17E63}" dt="2025-02-25T23:15:53.584" v="543" actId="113"/>
          <ac:spMkLst>
            <pc:docMk/>
            <pc:sldMk cId="2678917687" sldId="548"/>
            <ac:spMk id="12" creationId="{B8007360-FF78-4E05-8A3F-6DD893058FEE}"/>
          </ac:spMkLst>
        </pc:spChg>
        <pc:spChg chg="add del mod">
          <ac:chgData name="Beatriz Sousa Santos" userId="6d2f969a-6583-4bd3-85f2-fe9e3729cd33" providerId="ADAL" clId="{A6D9B5FC-0706-4250-BDFF-DB22FCC17E63}" dt="2025-02-25T23:16:04.642" v="544" actId="478"/>
          <ac:spMkLst>
            <pc:docMk/>
            <pc:sldMk cId="2678917687" sldId="548"/>
            <ac:spMk id="13" creationId="{DF16F84F-BE25-4577-B419-42F1EFE4ED30}"/>
          </ac:spMkLst>
        </pc:spChg>
        <pc:spChg chg="mod">
          <ac:chgData name="Beatriz Sousa Santos" userId="6d2f969a-6583-4bd3-85f2-fe9e3729cd33" providerId="ADAL" clId="{A6D9B5FC-0706-4250-BDFF-DB22FCC17E63}" dt="2025-02-25T23:18:59.336" v="602" actId="1036"/>
          <ac:spMkLst>
            <pc:docMk/>
            <pc:sldMk cId="2678917687" sldId="548"/>
            <ac:spMk id="16" creationId="{7547E564-1208-48F5-BAC9-9D27AD1B02D0}"/>
          </ac:spMkLst>
        </pc:spChg>
        <pc:spChg chg="add mod">
          <ac:chgData name="Beatriz Sousa Santos" userId="6d2f969a-6583-4bd3-85f2-fe9e3729cd33" providerId="ADAL" clId="{A6D9B5FC-0706-4250-BDFF-DB22FCC17E63}" dt="2025-02-25T23:19:38.551" v="667" actId="20577"/>
          <ac:spMkLst>
            <pc:docMk/>
            <pc:sldMk cId="2678917687" sldId="548"/>
            <ac:spMk id="17" creationId="{F55B2CE4-7637-4BEB-A661-A68F93FFC39D}"/>
          </ac:spMkLst>
        </pc:spChg>
      </pc:sldChg>
      <pc:sldChg chg="modSp">
        <pc:chgData name="Beatriz Sousa Santos" userId="6d2f969a-6583-4bd3-85f2-fe9e3729cd33" providerId="ADAL" clId="{A6D9B5FC-0706-4250-BDFF-DB22FCC17E63}" dt="2025-02-25T23:11:26.719" v="536" actId="404"/>
        <pc:sldMkLst>
          <pc:docMk/>
          <pc:sldMk cId="3574810434" sldId="549"/>
        </pc:sldMkLst>
        <pc:spChg chg="mod">
          <ac:chgData name="Beatriz Sousa Santos" userId="6d2f969a-6583-4bd3-85f2-fe9e3729cd33" providerId="ADAL" clId="{A6D9B5FC-0706-4250-BDFF-DB22FCC17E63}" dt="2025-02-25T23:11:26.719" v="536" actId="404"/>
          <ac:spMkLst>
            <pc:docMk/>
            <pc:sldMk cId="3574810434" sldId="549"/>
            <ac:spMk id="4098" creationId="{D03ABF3B-8D47-495E-A186-31420604A4C0}"/>
          </ac:spMkLst>
        </pc:spChg>
      </pc:sldChg>
      <pc:sldChg chg="modSp modTransition">
        <pc:chgData name="Beatriz Sousa Santos" userId="6d2f969a-6583-4bd3-85f2-fe9e3729cd33" providerId="ADAL" clId="{A6D9B5FC-0706-4250-BDFF-DB22FCC17E63}" dt="2025-02-25T22:42:11.250" v="82" actId="113"/>
        <pc:sldMkLst>
          <pc:docMk/>
          <pc:sldMk cId="0" sldId="557"/>
        </pc:sldMkLst>
        <pc:spChg chg="mod">
          <ac:chgData name="Beatriz Sousa Santos" userId="6d2f969a-6583-4bd3-85f2-fe9e3729cd33" providerId="ADAL" clId="{A6D9B5FC-0706-4250-BDFF-DB22FCC17E63}" dt="2025-02-25T22:42:11.250" v="82" actId="113"/>
          <ac:spMkLst>
            <pc:docMk/>
            <pc:sldMk cId="0" sldId="557"/>
            <ac:spMk id="51203" creationId="{00000000-0000-0000-0000-000000000000}"/>
          </ac:spMkLst>
        </pc:spChg>
      </pc:sldChg>
      <pc:sldChg chg="addSp delSp modSp add ord">
        <pc:chgData name="Beatriz Sousa Santos" userId="6d2f969a-6583-4bd3-85f2-fe9e3729cd33" providerId="ADAL" clId="{A6D9B5FC-0706-4250-BDFF-DB22FCC17E63}" dt="2025-02-26T12:44:21.899" v="672"/>
        <pc:sldMkLst>
          <pc:docMk/>
          <pc:sldMk cId="1127558395" sldId="558"/>
        </pc:sldMkLst>
        <pc:spChg chg="del mod">
          <ac:chgData name="Beatriz Sousa Santos" userId="6d2f969a-6583-4bd3-85f2-fe9e3729cd33" providerId="ADAL" clId="{A6D9B5FC-0706-4250-BDFF-DB22FCC17E63}" dt="2025-02-25T22:55:11.538" v="327" actId="478"/>
          <ac:spMkLst>
            <pc:docMk/>
            <pc:sldMk cId="1127558395" sldId="558"/>
            <ac:spMk id="2" creationId="{6137614A-86E6-42FC-B6BB-8DAEA46F7716}"/>
          </ac:spMkLst>
        </pc:spChg>
        <pc:spChg chg="mod">
          <ac:chgData name="Beatriz Sousa Santos" userId="6d2f969a-6583-4bd3-85f2-fe9e3729cd33" providerId="ADAL" clId="{A6D9B5FC-0706-4250-BDFF-DB22FCC17E63}" dt="2025-02-25T22:58:54.636" v="411" actId="404"/>
          <ac:spMkLst>
            <pc:docMk/>
            <pc:sldMk cId="1127558395" sldId="558"/>
            <ac:spMk id="3" creationId="{7CBFBA5A-E56C-415C-82E1-D1D67DDA571F}"/>
          </ac:spMkLst>
        </pc:spChg>
        <pc:spChg chg="del">
          <ac:chgData name="Beatriz Sousa Santos" userId="6d2f969a-6583-4bd3-85f2-fe9e3729cd33" providerId="ADAL" clId="{A6D9B5FC-0706-4250-BDFF-DB22FCC17E63}" dt="2025-02-25T22:50:57.631" v="110" actId="478"/>
          <ac:spMkLst>
            <pc:docMk/>
            <pc:sldMk cId="1127558395" sldId="558"/>
            <ac:spMk id="4" creationId="{0C6AD576-2A79-4825-A88E-47BA4C12D7B1}"/>
          </ac:spMkLst>
        </pc:spChg>
        <pc:spChg chg="add mod">
          <ac:chgData name="Beatriz Sousa Santos" userId="6d2f969a-6583-4bd3-85f2-fe9e3729cd33" providerId="ADAL" clId="{A6D9B5FC-0706-4250-BDFF-DB22FCC17E63}" dt="2025-02-25T22:58:23.934" v="410" actId="20577"/>
          <ac:spMkLst>
            <pc:docMk/>
            <pc:sldMk cId="1127558395" sldId="558"/>
            <ac:spMk id="8" creationId="{44367842-DDB3-4EC3-B2BD-171D97E6A1E4}"/>
          </ac:spMkLst>
        </pc:spChg>
        <pc:picChg chg="add del mod">
          <ac:chgData name="Beatriz Sousa Santos" userId="6d2f969a-6583-4bd3-85f2-fe9e3729cd33" providerId="ADAL" clId="{A6D9B5FC-0706-4250-BDFF-DB22FCC17E63}" dt="2025-02-25T22:51:40.213" v="114" actId="478"/>
          <ac:picMkLst>
            <pc:docMk/>
            <pc:sldMk cId="1127558395" sldId="558"/>
            <ac:picMk id="6" creationId="{DC655268-DB40-426D-B4C2-E0E62545FC50}"/>
          </ac:picMkLst>
        </pc:picChg>
        <pc:picChg chg="add mod">
          <ac:chgData name="Beatriz Sousa Santos" userId="6d2f969a-6583-4bd3-85f2-fe9e3729cd33" providerId="ADAL" clId="{A6D9B5FC-0706-4250-BDFF-DB22FCC17E63}" dt="2025-02-25T22:56:25.632" v="397" actId="1076"/>
          <ac:picMkLst>
            <pc:docMk/>
            <pc:sldMk cId="1127558395" sldId="558"/>
            <ac:picMk id="7" creationId="{4D76C6AB-647B-41BC-8B6E-8C2DDFAC3C65}"/>
          </ac:picMkLst>
        </pc:picChg>
      </pc:sldChg>
      <pc:sldChg chg="delSp modSp add">
        <pc:chgData name="Beatriz Sousa Santos" userId="6d2f969a-6583-4bd3-85f2-fe9e3729cd33" providerId="ADAL" clId="{A6D9B5FC-0706-4250-BDFF-DB22FCC17E63}" dt="2025-02-26T12:50:23.696" v="867" actId="1038"/>
        <pc:sldMkLst>
          <pc:docMk/>
          <pc:sldMk cId="793778424" sldId="559"/>
        </pc:sldMkLst>
        <pc:spChg chg="del">
          <ac:chgData name="Beatriz Sousa Santos" userId="6d2f969a-6583-4bd3-85f2-fe9e3729cd33" providerId="ADAL" clId="{A6D9B5FC-0706-4250-BDFF-DB22FCC17E63}" dt="2025-02-26T12:48:32.762" v="850" actId="478"/>
          <ac:spMkLst>
            <pc:docMk/>
            <pc:sldMk cId="793778424" sldId="559"/>
            <ac:spMk id="2" creationId="{01A91ED9-1DE0-43F0-8C18-EA03E8AE8405}"/>
          </ac:spMkLst>
        </pc:spChg>
        <pc:spChg chg="mod">
          <ac:chgData name="Beatriz Sousa Santos" userId="6d2f969a-6583-4bd3-85f2-fe9e3729cd33" providerId="ADAL" clId="{A6D9B5FC-0706-4250-BDFF-DB22FCC17E63}" dt="2025-02-26T12:50:23.696" v="867" actId="1038"/>
          <ac:spMkLst>
            <pc:docMk/>
            <pc:sldMk cId="793778424" sldId="559"/>
            <ac:spMk id="3" creationId="{0A35B589-2E86-4683-93BC-904E1C6F7CAB}"/>
          </ac:spMkLst>
        </pc:spChg>
      </pc:sldChg>
    </pc:docChg>
  </pc:docChgLst>
  <pc:docChgLst>
    <pc:chgData name="Isac Cruz" userId="S::isac.cruz@ua.pt::9d6f47ee-24ca-40af-92c9-f948e3705f17" providerId="AD" clId="Web-{59F72132-44C4-DB21-CB23-F88490B18608}"/>
    <pc:docChg chg="modSld">
      <pc:chgData name="Isac Cruz" userId="S::isac.cruz@ua.pt::9d6f47ee-24ca-40af-92c9-f948e3705f17" providerId="AD" clId="Web-{59F72132-44C4-DB21-CB23-F88490B18608}" dt="2025-03-25T09:28:07.451" v="1" actId="1076"/>
      <pc:docMkLst>
        <pc:docMk/>
      </pc:docMkLst>
      <pc:sldChg chg="modSp">
        <pc:chgData name="Isac Cruz" userId="S::isac.cruz@ua.pt::9d6f47ee-24ca-40af-92c9-f948e3705f17" providerId="AD" clId="Web-{59F72132-44C4-DB21-CB23-F88490B18608}" dt="2025-03-25T09:28:07.451" v="1" actId="1076"/>
        <pc:sldMkLst>
          <pc:docMk/>
          <pc:sldMk cId="2227642158" sldId="256"/>
        </pc:sldMkLst>
        <pc:spChg chg="mod">
          <ac:chgData name="Isac Cruz" userId="S::isac.cruz@ua.pt::9d6f47ee-24ca-40af-92c9-f948e3705f17" providerId="AD" clId="Web-{59F72132-44C4-DB21-CB23-F88490B18608}" dt="2025-03-25T09:28:07.451" v="1" actId="1076"/>
          <ac:spMkLst>
            <pc:docMk/>
            <pc:sldMk cId="2227642158" sldId="256"/>
            <ac:spMk id="22" creationId="{01C2962D-CBDD-85BA-E199-EE28CBE55564}"/>
          </ac:spMkLst>
        </pc:spChg>
      </pc:sldChg>
    </pc:docChg>
  </pc:docChgLst>
  <pc:docChgLst>
    <pc:chgData name="Samuel Silva" userId="S::sss@ua.pt::7ba7f088-20ea-4e53-bce5-11fb53a960a6" providerId="AD" clId="Web-{DB8D409B-D091-D370-6995-6E00DD711BEA}"/>
    <pc:docChg chg="modSld">
      <pc:chgData name="Samuel Silva" userId="S::sss@ua.pt::7ba7f088-20ea-4e53-bce5-11fb53a960a6" providerId="AD" clId="Web-{DB8D409B-D091-D370-6995-6E00DD711BEA}" dt="2025-02-25T09:05:44.792" v="0" actId="20577"/>
      <pc:docMkLst>
        <pc:docMk/>
      </pc:docMkLst>
      <pc:sldChg chg="modSp">
        <pc:chgData name="Samuel Silva" userId="S::sss@ua.pt::7ba7f088-20ea-4e53-bce5-11fb53a960a6" providerId="AD" clId="Web-{DB8D409B-D091-D370-6995-6E00DD711BEA}" dt="2025-02-25T09:05:44.792" v="0" actId="20577"/>
        <pc:sldMkLst>
          <pc:docMk/>
          <pc:sldMk cId="3165710068" sldId="313"/>
        </pc:sldMkLst>
        <pc:spChg chg="mod">
          <ac:chgData name="Samuel Silva" userId="S::sss@ua.pt::7ba7f088-20ea-4e53-bce5-11fb53a960a6" providerId="AD" clId="Web-{DB8D409B-D091-D370-6995-6E00DD711BEA}" dt="2025-02-25T09:05:44.792" v="0" actId="20577"/>
          <ac:spMkLst>
            <pc:docMk/>
            <pc:sldMk cId="3165710068" sldId="313"/>
            <ac:spMk id="2" creationId="{00000000-0000-0000-0000-000000000000}"/>
          </ac:spMkLst>
        </pc:spChg>
      </pc:sldChg>
    </pc:docChg>
  </pc:docChgLst>
  <pc:docChgLst>
    <pc:chgData name="Dinis Cunha" userId="S::diniscunha20@ua.pt::f6d61b74-0fda-4a23-99d3-6801213fd04d" providerId="AD" clId="Web-{D04D010F-C43C-3C55-939A-1315EC8A279A}"/>
    <pc:docChg chg="modSld">
      <pc:chgData name="Dinis Cunha" userId="S::diniscunha20@ua.pt::f6d61b74-0fda-4a23-99d3-6801213fd04d" providerId="AD" clId="Web-{D04D010F-C43C-3C55-939A-1315EC8A279A}" dt="2025-06-09T20:32:36.964" v="4" actId="1076"/>
      <pc:docMkLst>
        <pc:docMk/>
      </pc:docMkLst>
      <pc:sldChg chg="modSp">
        <pc:chgData name="Dinis Cunha" userId="S::diniscunha20@ua.pt::f6d61b74-0fda-4a23-99d3-6801213fd04d" providerId="AD" clId="Web-{D04D010F-C43C-3C55-939A-1315EC8A279A}" dt="2025-06-09T20:32:36.964" v="4" actId="1076"/>
        <pc:sldMkLst>
          <pc:docMk/>
          <pc:sldMk cId="0" sldId="468"/>
        </pc:sldMkLst>
        <pc:picChg chg="mod">
          <ac:chgData name="Dinis Cunha" userId="S::diniscunha20@ua.pt::f6d61b74-0fda-4a23-99d3-6801213fd04d" providerId="AD" clId="Web-{D04D010F-C43C-3C55-939A-1315EC8A279A}" dt="2025-06-09T20:32:36.964" v="4" actId="1076"/>
          <ac:picMkLst>
            <pc:docMk/>
            <pc:sldMk cId="0" sldId="468"/>
            <ac:picMk id="16396" creationId="{CDB890F6-6F1D-4C1D-8F5E-C5CE39D1CECB}"/>
          </ac:picMkLst>
        </pc:picChg>
      </pc:sldChg>
    </pc:docChg>
  </pc:docChgLst>
  <pc:docChgLst>
    <pc:chgData name="Beatriz Sousa Santos" userId="6d2f969a-6583-4bd3-85f2-fe9e3729cd33" providerId="ADAL" clId="{5181ECC1-B01F-4FC0-BB6E-FA2116F6B5AC}"/>
    <pc:docChg chg="delSld">
      <pc:chgData name="Beatriz Sousa Santos" userId="6d2f969a-6583-4bd3-85f2-fe9e3729cd33" providerId="ADAL" clId="{5181ECC1-B01F-4FC0-BB6E-FA2116F6B5AC}" dt="2025-03-19T15:11:39.926" v="11" actId="2696"/>
      <pc:docMkLst>
        <pc:docMk/>
      </pc:docMkLst>
      <pc:sldChg chg="del">
        <pc:chgData name="Beatriz Sousa Santos" userId="6d2f969a-6583-4bd3-85f2-fe9e3729cd33" providerId="ADAL" clId="{5181ECC1-B01F-4FC0-BB6E-FA2116F6B5AC}" dt="2025-03-19T15:11:31.800" v="1" actId="2696"/>
        <pc:sldMkLst>
          <pc:docMk/>
          <pc:sldMk cId="0" sldId="259"/>
        </pc:sldMkLst>
      </pc:sldChg>
      <pc:sldChg chg="del">
        <pc:chgData name="Beatriz Sousa Santos" userId="6d2f969a-6583-4bd3-85f2-fe9e3729cd33" providerId="ADAL" clId="{5181ECC1-B01F-4FC0-BB6E-FA2116F6B5AC}" dt="2025-03-19T15:11:32.410" v="2" actId="2696"/>
        <pc:sldMkLst>
          <pc:docMk/>
          <pc:sldMk cId="0" sldId="294"/>
        </pc:sldMkLst>
      </pc:sldChg>
      <pc:sldChg chg="del">
        <pc:chgData name="Beatriz Sousa Santos" userId="6d2f969a-6583-4bd3-85f2-fe9e3729cd33" providerId="ADAL" clId="{5181ECC1-B01F-4FC0-BB6E-FA2116F6B5AC}" dt="2025-03-19T15:11:32.988" v="3" actId="2696"/>
        <pc:sldMkLst>
          <pc:docMk/>
          <pc:sldMk cId="0" sldId="295"/>
        </pc:sldMkLst>
      </pc:sldChg>
      <pc:sldChg chg="del">
        <pc:chgData name="Beatriz Sousa Santos" userId="6d2f969a-6583-4bd3-85f2-fe9e3729cd33" providerId="ADAL" clId="{5181ECC1-B01F-4FC0-BB6E-FA2116F6B5AC}" dt="2025-03-19T15:11:33.581" v="4" actId="2696"/>
        <pc:sldMkLst>
          <pc:docMk/>
          <pc:sldMk cId="0" sldId="333"/>
        </pc:sldMkLst>
      </pc:sldChg>
      <pc:sldChg chg="del">
        <pc:chgData name="Beatriz Sousa Santos" userId="6d2f969a-6583-4bd3-85f2-fe9e3729cd33" providerId="ADAL" clId="{5181ECC1-B01F-4FC0-BB6E-FA2116F6B5AC}" dt="2025-03-19T15:11:36.714" v="8" actId="2696"/>
        <pc:sldMkLst>
          <pc:docMk/>
          <pc:sldMk cId="4106487209" sldId="335"/>
        </pc:sldMkLst>
      </pc:sldChg>
      <pc:sldChg chg="del">
        <pc:chgData name="Beatriz Sousa Santos" userId="6d2f969a-6583-4bd3-85f2-fe9e3729cd33" providerId="ADAL" clId="{5181ECC1-B01F-4FC0-BB6E-FA2116F6B5AC}" dt="2025-03-19T15:11:35.940" v="7" actId="2696"/>
        <pc:sldMkLst>
          <pc:docMk/>
          <pc:sldMk cId="2640180194" sldId="336"/>
        </pc:sldMkLst>
      </pc:sldChg>
      <pc:sldChg chg="del">
        <pc:chgData name="Beatriz Sousa Santos" userId="6d2f969a-6583-4bd3-85f2-fe9e3729cd33" providerId="ADAL" clId="{5181ECC1-B01F-4FC0-BB6E-FA2116F6B5AC}" dt="2025-03-19T15:11:34.175" v="5" actId="2696"/>
        <pc:sldMkLst>
          <pc:docMk/>
          <pc:sldMk cId="622001217" sldId="338"/>
        </pc:sldMkLst>
      </pc:sldChg>
      <pc:sldChg chg="del">
        <pc:chgData name="Beatriz Sousa Santos" userId="6d2f969a-6583-4bd3-85f2-fe9e3729cd33" providerId="ADAL" clId="{5181ECC1-B01F-4FC0-BB6E-FA2116F6B5AC}" dt="2025-03-19T15:11:34.784" v="6" actId="2696"/>
        <pc:sldMkLst>
          <pc:docMk/>
          <pc:sldMk cId="2022035655" sldId="339"/>
        </pc:sldMkLst>
      </pc:sldChg>
      <pc:sldChg chg="del">
        <pc:chgData name="Beatriz Sousa Santos" userId="6d2f969a-6583-4bd3-85f2-fe9e3729cd33" providerId="ADAL" clId="{5181ECC1-B01F-4FC0-BB6E-FA2116F6B5AC}" dt="2025-03-19T15:11:30.991" v="0" actId="2696"/>
        <pc:sldMkLst>
          <pc:docMk/>
          <pc:sldMk cId="0" sldId="553"/>
        </pc:sldMkLst>
      </pc:sldChg>
      <pc:sldChg chg="del">
        <pc:chgData name="Beatriz Sousa Santos" userId="6d2f969a-6583-4bd3-85f2-fe9e3729cd33" providerId="ADAL" clId="{5181ECC1-B01F-4FC0-BB6E-FA2116F6B5AC}" dt="2025-03-19T15:11:37.511" v="9" actId="2696"/>
        <pc:sldMkLst>
          <pc:docMk/>
          <pc:sldMk cId="0" sldId="554"/>
        </pc:sldMkLst>
      </pc:sldChg>
      <pc:sldChg chg="del">
        <pc:chgData name="Beatriz Sousa Santos" userId="6d2f969a-6583-4bd3-85f2-fe9e3729cd33" providerId="ADAL" clId="{5181ECC1-B01F-4FC0-BB6E-FA2116F6B5AC}" dt="2025-03-19T15:11:38.433" v="10" actId="2696"/>
        <pc:sldMkLst>
          <pc:docMk/>
          <pc:sldMk cId="0" sldId="555"/>
        </pc:sldMkLst>
      </pc:sldChg>
      <pc:sldChg chg="del">
        <pc:chgData name="Beatriz Sousa Santos" userId="6d2f969a-6583-4bd3-85f2-fe9e3729cd33" providerId="ADAL" clId="{5181ECC1-B01F-4FC0-BB6E-FA2116F6B5AC}" dt="2025-03-19T15:11:39.926" v="11" actId="2696"/>
        <pc:sldMkLst>
          <pc:docMk/>
          <pc:sldMk cId="0" sldId="556"/>
        </pc:sldMkLst>
      </pc:sldChg>
    </pc:docChg>
  </pc:docChgLst>
  <pc:docChgLst>
    <pc:chgData clId="Web-{59F72132-44C4-DB21-CB23-F88490B18608}"/>
    <pc:docChg chg="modSld">
      <pc:chgData name="" userId="" providerId="" clId="Web-{59F72132-44C4-DB21-CB23-F88490B18608}" dt="2025-03-25T09:28:02.982" v="0" actId="1076"/>
      <pc:docMkLst>
        <pc:docMk/>
      </pc:docMkLst>
      <pc:sldChg chg="modSp">
        <pc:chgData name="" userId="" providerId="" clId="Web-{59F72132-44C4-DB21-CB23-F88490B18608}" dt="2025-03-25T09:28:02.982" v="0" actId="1076"/>
        <pc:sldMkLst>
          <pc:docMk/>
          <pc:sldMk cId="2227642158" sldId="256"/>
        </pc:sldMkLst>
        <pc:spChg chg="mod">
          <ac:chgData name="" userId="" providerId="" clId="Web-{59F72132-44C4-DB21-CB23-F88490B18608}" dt="2025-03-25T09:28:02.982" v="0" actId="1076"/>
          <ac:spMkLst>
            <pc:docMk/>
            <pc:sldMk cId="2227642158" sldId="256"/>
            <ac:spMk id="22" creationId="{01C2962D-CBDD-85BA-E199-EE28CBE55564}"/>
          </ac:spMkLst>
        </pc:spChg>
      </pc:sldChg>
    </pc:docChg>
  </pc:docChgLst>
  <pc:docChgLst>
    <pc:chgData name="Beatriz Sousa Santos" userId="6d2f969a-6583-4bd3-85f2-fe9e3729cd33" providerId="ADAL" clId="{439CF001-92CE-406E-9856-D7B655DACD68}"/>
    <pc:docChg chg="undo custSel delSld modSld">
      <pc:chgData name="Beatriz Sousa Santos" userId="6d2f969a-6583-4bd3-85f2-fe9e3729cd33" providerId="ADAL" clId="{439CF001-92CE-406E-9856-D7B655DACD68}" dt="2025-02-25T00:04:02.791" v="153" actId="113"/>
      <pc:docMkLst>
        <pc:docMk/>
      </pc:docMkLst>
      <pc:sldChg chg="modSp">
        <pc:chgData name="Beatriz Sousa Santos" userId="6d2f969a-6583-4bd3-85f2-fe9e3729cd33" providerId="ADAL" clId="{439CF001-92CE-406E-9856-D7B655DACD68}" dt="2025-02-25T00:02:00.826" v="150" actId="2711"/>
        <pc:sldMkLst>
          <pc:docMk/>
          <pc:sldMk cId="1120698975" sldId="273"/>
        </pc:sldMkLst>
        <pc:spChg chg="mod">
          <ac:chgData name="Beatriz Sousa Santos" userId="6d2f969a-6583-4bd3-85f2-fe9e3729cd33" providerId="ADAL" clId="{439CF001-92CE-406E-9856-D7B655DACD68}" dt="2025-02-25T00:02:00.826" v="150" actId="2711"/>
          <ac:spMkLst>
            <pc:docMk/>
            <pc:sldMk cId="1120698975" sldId="273"/>
            <ac:spMk id="4099" creationId="{00000000-0000-0000-0000-000000000000}"/>
          </ac:spMkLst>
        </pc:spChg>
        <pc:spChg chg="mod">
          <ac:chgData name="Beatriz Sousa Santos" userId="6d2f969a-6583-4bd3-85f2-fe9e3729cd33" providerId="ADAL" clId="{439CF001-92CE-406E-9856-D7B655DACD68}" dt="2025-02-25T00:01:42.866" v="149" actId="20577"/>
          <ac:spMkLst>
            <pc:docMk/>
            <pc:sldMk cId="1120698975" sldId="273"/>
            <ac:spMk id="4100" creationId="{00000000-0000-0000-0000-000000000000}"/>
          </ac:spMkLst>
        </pc:spChg>
      </pc:sldChg>
      <pc:sldChg chg="modSp">
        <pc:chgData name="Beatriz Sousa Santos" userId="6d2f969a-6583-4bd3-85f2-fe9e3729cd33" providerId="ADAL" clId="{439CF001-92CE-406E-9856-D7B655DACD68}" dt="2025-02-24T23:50:08.999" v="91" actId="113"/>
        <pc:sldMkLst>
          <pc:docMk/>
          <pc:sldMk cId="2664786311" sldId="315"/>
        </pc:sldMkLst>
        <pc:spChg chg="mod">
          <ac:chgData name="Beatriz Sousa Santos" userId="6d2f969a-6583-4bd3-85f2-fe9e3729cd33" providerId="ADAL" clId="{439CF001-92CE-406E-9856-D7B655DACD68}" dt="2025-02-24T23:50:08.999" v="91" actId="113"/>
          <ac:spMkLst>
            <pc:docMk/>
            <pc:sldMk cId="2664786311" sldId="315"/>
            <ac:spMk id="3" creationId="{00000000-0000-0000-0000-000000000000}"/>
          </ac:spMkLst>
        </pc:spChg>
        <pc:spChg chg="mod">
          <ac:chgData name="Beatriz Sousa Santos" userId="6d2f969a-6583-4bd3-85f2-fe9e3729cd33" providerId="ADAL" clId="{439CF001-92CE-406E-9856-D7B655DACD68}" dt="2025-02-24T23:48:21.546" v="83" actId="113"/>
          <ac:spMkLst>
            <pc:docMk/>
            <pc:sldMk cId="2664786311" sldId="315"/>
            <ac:spMk id="6" creationId="{00000000-0000-0000-0000-000000000000}"/>
          </ac:spMkLst>
        </pc:spChg>
      </pc:sldChg>
      <pc:sldChg chg="modSp">
        <pc:chgData name="Beatriz Sousa Santos" userId="6d2f969a-6583-4bd3-85f2-fe9e3729cd33" providerId="ADAL" clId="{439CF001-92CE-406E-9856-D7B655DACD68}" dt="2025-02-24T23:48:53.155" v="85" actId="404"/>
        <pc:sldMkLst>
          <pc:docMk/>
          <pc:sldMk cId="1099004979" sldId="316"/>
        </pc:sldMkLst>
        <pc:spChg chg="mod">
          <ac:chgData name="Beatriz Sousa Santos" userId="6d2f969a-6583-4bd3-85f2-fe9e3729cd33" providerId="ADAL" clId="{439CF001-92CE-406E-9856-D7B655DACD68}" dt="2025-02-24T23:48:53.155" v="85" actId="404"/>
          <ac:spMkLst>
            <pc:docMk/>
            <pc:sldMk cId="1099004979" sldId="316"/>
            <ac:spMk id="3" creationId="{00000000-0000-0000-0000-000000000000}"/>
          </ac:spMkLst>
        </pc:spChg>
      </pc:sldChg>
      <pc:sldChg chg="modSp">
        <pc:chgData name="Beatriz Sousa Santos" userId="6d2f969a-6583-4bd3-85f2-fe9e3729cd33" providerId="ADAL" clId="{439CF001-92CE-406E-9856-D7B655DACD68}" dt="2025-02-24T23:58:24.966" v="142" actId="14100"/>
        <pc:sldMkLst>
          <pc:docMk/>
          <pc:sldMk cId="3768316631" sldId="317"/>
        </pc:sldMkLst>
        <pc:spChg chg="mod">
          <ac:chgData name="Beatriz Sousa Santos" userId="6d2f969a-6583-4bd3-85f2-fe9e3729cd33" providerId="ADAL" clId="{439CF001-92CE-406E-9856-D7B655DACD68}" dt="2025-02-24T23:58:24.966" v="142" actId="14100"/>
          <ac:spMkLst>
            <pc:docMk/>
            <pc:sldMk cId="3768316631" sldId="317"/>
            <ac:spMk id="3" creationId="{00000000-0000-0000-0000-000000000000}"/>
          </ac:spMkLst>
        </pc:spChg>
      </pc:sldChg>
      <pc:sldChg chg="modSp">
        <pc:chgData name="Beatriz Sousa Santos" userId="6d2f969a-6583-4bd3-85f2-fe9e3729cd33" providerId="ADAL" clId="{439CF001-92CE-406E-9856-D7B655DACD68}" dt="2025-02-24T23:49:31.180" v="88" actId="404"/>
        <pc:sldMkLst>
          <pc:docMk/>
          <pc:sldMk cId="1897109150" sldId="321"/>
        </pc:sldMkLst>
        <pc:spChg chg="mod">
          <ac:chgData name="Beatriz Sousa Santos" userId="6d2f969a-6583-4bd3-85f2-fe9e3729cd33" providerId="ADAL" clId="{439CF001-92CE-406E-9856-D7B655DACD68}" dt="2025-02-24T23:49:26.084" v="87" actId="404"/>
          <ac:spMkLst>
            <pc:docMk/>
            <pc:sldMk cId="1897109150" sldId="321"/>
            <ac:spMk id="2" creationId="{00000000-0000-0000-0000-000000000000}"/>
          </ac:spMkLst>
        </pc:spChg>
        <pc:spChg chg="mod">
          <ac:chgData name="Beatriz Sousa Santos" userId="6d2f969a-6583-4bd3-85f2-fe9e3729cd33" providerId="ADAL" clId="{439CF001-92CE-406E-9856-D7B655DACD68}" dt="2025-02-24T23:49:31.180" v="88" actId="404"/>
          <ac:spMkLst>
            <pc:docMk/>
            <pc:sldMk cId="1897109150" sldId="321"/>
            <ac:spMk id="19" creationId="{00000000-0000-0000-0000-000000000000}"/>
          </ac:spMkLst>
        </pc:spChg>
      </pc:sldChg>
      <pc:sldChg chg="modSp">
        <pc:chgData name="Beatriz Sousa Santos" userId="6d2f969a-6583-4bd3-85f2-fe9e3729cd33" providerId="ADAL" clId="{439CF001-92CE-406E-9856-D7B655DACD68}" dt="2025-02-25T00:02:10.285" v="151" actId="2711"/>
        <pc:sldMkLst>
          <pc:docMk/>
          <pc:sldMk cId="0" sldId="322"/>
        </pc:sldMkLst>
        <pc:spChg chg="mod">
          <ac:chgData name="Beatriz Sousa Santos" userId="6d2f969a-6583-4bd3-85f2-fe9e3729cd33" providerId="ADAL" clId="{439CF001-92CE-406E-9856-D7B655DACD68}" dt="2025-02-25T00:00:49.833" v="147" actId="113"/>
          <ac:spMkLst>
            <pc:docMk/>
            <pc:sldMk cId="0" sldId="322"/>
            <ac:spMk id="3" creationId="{00000000-0000-0000-0000-000000000000}"/>
          </ac:spMkLst>
        </pc:spChg>
        <pc:spChg chg="mod">
          <ac:chgData name="Beatriz Sousa Santos" userId="6d2f969a-6583-4bd3-85f2-fe9e3729cd33" providerId="ADAL" clId="{439CF001-92CE-406E-9856-D7B655DACD68}" dt="2025-02-25T00:02:10.285" v="151" actId="2711"/>
          <ac:spMkLst>
            <pc:docMk/>
            <pc:sldMk cId="0" sldId="322"/>
            <ac:spMk id="21506" creationId="{00000000-0000-0000-0000-000000000000}"/>
          </ac:spMkLst>
        </pc:spChg>
        <pc:spChg chg="mod">
          <ac:chgData name="Beatriz Sousa Santos" userId="6d2f969a-6583-4bd3-85f2-fe9e3729cd33" providerId="ADAL" clId="{439CF001-92CE-406E-9856-D7B655DACD68}" dt="2025-02-25T00:00:16.099" v="145" actId="2711"/>
          <ac:spMkLst>
            <pc:docMk/>
            <pc:sldMk cId="0" sldId="322"/>
            <ac:spMk id="21511" creationId="{00000000-0000-0000-0000-000000000000}"/>
          </ac:spMkLst>
        </pc:spChg>
      </pc:sldChg>
      <pc:sldChg chg="modSp">
        <pc:chgData name="Beatriz Sousa Santos" userId="6d2f969a-6583-4bd3-85f2-fe9e3729cd33" providerId="ADAL" clId="{439CF001-92CE-406E-9856-D7B655DACD68}" dt="2025-02-24T23:45:42.617" v="49" actId="20577"/>
        <pc:sldMkLst>
          <pc:docMk/>
          <pc:sldMk cId="2653179232" sldId="328"/>
        </pc:sldMkLst>
        <pc:spChg chg="mod">
          <ac:chgData name="Beatriz Sousa Santos" userId="6d2f969a-6583-4bd3-85f2-fe9e3729cd33" providerId="ADAL" clId="{439CF001-92CE-406E-9856-D7B655DACD68}" dt="2025-02-24T23:45:42.617" v="49" actId="20577"/>
          <ac:spMkLst>
            <pc:docMk/>
            <pc:sldMk cId="2653179232" sldId="328"/>
            <ac:spMk id="3" creationId="{00000000-0000-0000-0000-000000000000}"/>
          </ac:spMkLst>
        </pc:spChg>
      </pc:sldChg>
      <pc:sldChg chg="modSp">
        <pc:chgData name="Beatriz Sousa Santos" userId="6d2f969a-6583-4bd3-85f2-fe9e3729cd33" providerId="ADAL" clId="{439CF001-92CE-406E-9856-D7B655DACD68}" dt="2025-02-24T23:49:12.430" v="86" actId="113"/>
        <pc:sldMkLst>
          <pc:docMk/>
          <pc:sldMk cId="3967335759" sldId="329"/>
        </pc:sldMkLst>
        <pc:spChg chg="mod">
          <ac:chgData name="Beatriz Sousa Santos" userId="6d2f969a-6583-4bd3-85f2-fe9e3729cd33" providerId="ADAL" clId="{439CF001-92CE-406E-9856-D7B655DACD68}" dt="2025-02-24T23:48:38.825" v="84" actId="113"/>
          <ac:spMkLst>
            <pc:docMk/>
            <pc:sldMk cId="3967335759" sldId="329"/>
            <ac:spMk id="2" creationId="{00000000-0000-0000-0000-000000000000}"/>
          </ac:spMkLst>
        </pc:spChg>
        <pc:spChg chg="mod">
          <ac:chgData name="Beatriz Sousa Santos" userId="6d2f969a-6583-4bd3-85f2-fe9e3729cd33" providerId="ADAL" clId="{439CF001-92CE-406E-9856-D7B655DACD68}" dt="2025-02-24T23:49:12.430" v="86" actId="113"/>
          <ac:spMkLst>
            <pc:docMk/>
            <pc:sldMk cId="3967335759" sldId="329"/>
            <ac:spMk id="5" creationId="{00000000-0000-0000-0000-000000000000}"/>
          </ac:spMkLst>
        </pc:spChg>
      </pc:sldChg>
      <pc:sldChg chg="modSp">
        <pc:chgData name="Beatriz Sousa Santos" userId="6d2f969a-6583-4bd3-85f2-fe9e3729cd33" providerId="ADAL" clId="{439CF001-92CE-406E-9856-D7B655DACD68}" dt="2025-02-24T23:49:51.105" v="90" actId="404"/>
        <pc:sldMkLst>
          <pc:docMk/>
          <pc:sldMk cId="1241933136" sldId="330"/>
        </pc:sldMkLst>
        <pc:spChg chg="mod">
          <ac:chgData name="Beatriz Sousa Santos" userId="6d2f969a-6583-4bd3-85f2-fe9e3729cd33" providerId="ADAL" clId="{439CF001-92CE-406E-9856-D7B655DACD68}" dt="2025-02-24T23:49:46.296" v="89" actId="404"/>
          <ac:spMkLst>
            <pc:docMk/>
            <pc:sldMk cId="1241933136" sldId="330"/>
            <ac:spMk id="2" creationId="{00000000-0000-0000-0000-000000000000}"/>
          </ac:spMkLst>
        </pc:spChg>
        <pc:spChg chg="mod">
          <ac:chgData name="Beatriz Sousa Santos" userId="6d2f969a-6583-4bd3-85f2-fe9e3729cd33" providerId="ADAL" clId="{439CF001-92CE-406E-9856-D7B655DACD68}" dt="2025-02-24T23:49:51.105" v="90" actId="404"/>
          <ac:spMkLst>
            <pc:docMk/>
            <pc:sldMk cId="1241933136" sldId="330"/>
            <ac:spMk id="19" creationId="{00000000-0000-0000-0000-000000000000}"/>
          </ac:spMkLst>
        </pc:spChg>
      </pc:sldChg>
      <pc:sldChg chg="modSp">
        <pc:chgData name="Beatriz Sousa Santos" userId="6d2f969a-6583-4bd3-85f2-fe9e3729cd33" providerId="ADAL" clId="{439CF001-92CE-406E-9856-D7B655DACD68}" dt="2025-02-24T23:58:03.692" v="141" actId="2711"/>
        <pc:sldMkLst>
          <pc:docMk/>
          <pc:sldMk cId="0" sldId="557"/>
        </pc:sldMkLst>
        <pc:spChg chg="mod">
          <ac:chgData name="Beatriz Sousa Santos" userId="6d2f969a-6583-4bd3-85f2-fe9e3729cd33" providerId="ADAL" clId="{439CF001-92CE-406E-9856-D7B655DACD68}" dt="2025-02-24T23:58:03.692" v="141" actId="2711"/>
          <ac:spMkLst>
            <pc:docMk/>
            <pc:sldMk cId="0" sldId="557"/>
            <ac:spMk id="51203" creationId="{00000000-0000-0000-0000-000000000000}"/>
          </ac:spMkLst>
        </pc:spChg>
      </pc:sldChg>
    </pc:docChg>
  </pc:docChgLst>
  <pc:docChgLst>
    <pc:chgData name="Eduardo Rosário" userId="S::eduardorosario@ua.pt::d02fc105-b752-4222-9a4f-f4230ea4fcbf" providerId="AD" clId="Web-{56BE33FD-B7AA-7DD1-92FC-BDFA7FD4000D}"/>
    <pc:docChg chg="modSld">
      <pc:chgData name="Eduardo Rosário" userId="S::eduardorosario@ua.pt::d02fc105-b752-4222-9a4f-f4230ea4fcbf" providerId="AD" clId="Web-{56BE33FD-B7AA-7DD1-92FC-BDFA7FD4000D}" dt="2025-06-09T23:17:28.440" v="13"/>
      <pc:docMkLst>
        <pc:docMk/>
      </pc:docMkLst>
      <pc:sldChg chg="modSp">
        <pc:chgData name="Eduardo Rosário" userId="S::eduardorosario@ua.pt::d02fc105-b752-4222-9a4f-f4230ea4fcbf" providerId="AD" clId="Web-{56BE33FD-B7AA-7DD1-92FC-BDFA7FD4000D}" dt="2025-06-09T23:17:28.440" v="13"/>
        <pc:sldMkLst>
          <pc:docMk/>
          <pc:sldMk cId="2227642158" sldId="256"/>
        </pc:sldMkLst>
        <pc:spChg chg="mod">
          <ac:chgData name="Eduardo Rosário" userId="S::eduardorosario@ua.pt::d02fc105-b752-4222-9a4f-f4230ea4fcbf" providerId="AD" clId="Web-{56BE33FD-B7AA-7DD1-92FC-BDFA7FD4000D}" dt="2025-06-09T23:17:28.440" v="13"/>
          <ac:spMkLst>
            <pc:docMk/>
            <pc:sldMk cId="2227642158" sldId="256"/>
            <ac:spMk id="22" creationId="{01C2962D-CBDD-85BA-E199-EE28CBE55564}"/>
          </ac:spMkLst>
        </pc:spChg>
        <pc:spChg chg="mod">
          <ac:chgData name="Eduardo Rosário" userId="S::eduardorosario@ua.pt::d02fc105-b752-4222-9a4f-f4230ea4fcbf" providerId="AD" clId="Web-{56BE33FD-B7AA-7DD1-92FC-BDFA7FD4000D}" dt="2025-06-09T23:17:07.236" v="1" actId="14100"/>
          <ac:spMkLst>
            <pc:docMk/>
            <pc:sldMk cId="2227642158" sldId="256"/>
            <ac:spMk id="23" creationId="{50FA8C2A-381C-0E87-7E57-B14FCAC2961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918FE6B6-2D81-4EF2-90FA-B6C41DFA7EE1}"/>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cs typeface="+mn-cs"/>
              </a:defRPr>
            </a:lvl1pPr>
          </a:lstStyle>
          <a:p>
            <a:pPr>
              <a:defRPr/>
            </a:pPr>
            <a:endParaRPr lang="en-GB"/>
          </a:p>
        </p:txBody>
      </p:sp>
      <p:sp>
        <p:nvSpPr>
          <p:cNvPr id="93187" name="Rectangle 3">
            <a:extLst>
              <a:ext uri="{FF2B5EF4-FFF2-40B4-BE49-F238E27FC236}">
                <a16:creationId xmlns:a16="http://schemas.microsoft.com/office/drawing/2014/main" id="{E1DD7559-EC73-46E5-B026-FB934C3D2B4D}"/>
              </a:ext>
            </a:extLst>
          </p:cNvPr>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cs typeface="+mn-cs"/>
              </a:defRPr>
            </a:lvl1pPr>
          </a:lstStyle>
          <a:p>
            <a:pPr>
              <a:defRPr/>
            </a:pPr>
            <a:endParaRPr lang="en-GB"/>
          </a:p>
        </p:txBody>
      </p:sp>
      <p:sp>
        <p:nvSpPr>
          <p:cNvPr id="93188" name="Rectangle 4">
            <a:extLst>
              <a:ext uri="{FF2B5EF4-FFF2-40B4-BE49-F238E27FC236}">
                <a16:creationId xmlns:a16="http://schemas.microsoft.com/office/drawing/2014/main" id="{4A046B6A-69A0-4F42-9E7A-C8D052501F16}"/>
              </a:ext>
            </a:extLst>
          </p:cNvPr>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cs typeface="+mn-cs"/>
              </a:defRPr>
            </a:lvl1pPr>
          </a:lstStyle>
          <a:p>
            <a:pPr>
              <a:defRPr/>
            </a:pPr>
            <a:endParaRPr lang="en-GB"/>
          </a:p>
        </p:txBody>
      </p:sp>
      <p:sp>
        <p:nvSpPr>
          <p:cNvPr id="93189" name="Rectangle 5">
            <a:extLst>
              <a:ext uri="{FF2B5EF4-FFF2-40B4-BE49-F238E27FC236}">
                <a16:creationId xmlns:a16="http://schemas.microsoft.com/office/drawing/2014/main" id="{2F6CF76B-66E8-4DD6-AFB3-0AE4C29F0A75}"/>
              </a:ext>
            </a:extLst>
          </p:cNvPr>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8CD50852-DC55-4B29-9E78-FFE2C4EFCBAB}" type="slidenum">
              <a:rPr lang="en-GB" altLang="en-US"/>
              <a:pPr>
                <a:defRPr/>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5DBE1A13-DFBF-49DF-9A7D-04205926F3AC}"/>
              </a:ext>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b="0">
                <a:latin typeface="Arial" charset="0"/>
                <a:cs typeface="+mn-cs"/>
              </a:defRPr>
            </a:lvl1pPr>
          </a:lstStyle>
          <a:p>
            <a:pPr>
              <a:defRPr/>
            </a:pPr>
            <a:endParaRPr lang="en-GB"/>
          </a:p>
        </p:txBody>
      </p:sp>
      <p:sp>
        <p:nvSpPr>
          <p:cNvPr id="83971" name="Rectangle 3">
            <a:extLst>
              <a:ext uri="{FF2B5EF4-FFF2-40B4-BE49-F238E27FC236}">
                <a16:creationId xmlns:a16="http://schemas.microsoft.com/office/drawing/2014/main" id="{752780FF-0452-4FDB-B62A-6E455C77D516}"/>
              </a:ext>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b="0">
                <a:latin typeface="Arial" charset="0"/>
                <a:cs typeface="+mn-cs"/>
              </a:defRPr>
            </a:lvl1pPr>
          </a:lstStyle>
          <a:p>
            <a:pPr>
              <a:defRPr/>
            </a:pPr>
            <a:endParaRPr lang="en-GB"/>
          </a:p>
        </p:txBody>
      </p:sp>
      <p:sp>
        <p:nvSpPr>
          <p:cNvPr id="2052" name="Rectangle 4">
            <a:extLst>
              <a:ext uri="{FF2B5EF4-FFF2-40B4-BE49-F238E27FC236}">
                <a16:creationId xmlns:a16="http://schemas.microsoft.com/office/drawing/2014/main" id="{95F7DC63-9EFC-4149-8540-CF0F21F0CE93}"/>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3" name="Rectangle 5">
            <a:extLst>
              <a:ext uri="{FF2B5EF4-FFF2-40B4-BE49-F238E27FC236}">
                <a16:creationId xmlns:a16="http://schemas.microsoft.com/office/drawing/2014/main" id="{3213F543-5952-4BF8-8D8E-29CF8751957E}"/>
              </a:ext>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GB" noProof="0"/>
              <a:t>Clique para editar os estilos de texto do modelo global</a:t>
            </a:r>
          </a:p>
          <a:p>
            <a:pPr lvl="1"/>
            <a:r>
              <a:rPr lang="en-GB" noProof="0"/>
              <a:t>Segundo nível</a:t>
            </a:r>
          </a:p>
          <a:p>
            <a:pPr lvl="2"/>
            <a:r>
              <a:rPr lang="en-GB" noProof="0"/>
              <a:t>Terceiro nível</a:t>
            </a:r>
          </a:p>
          <a:p>
            <a:pPr lvl="3"/>
            <a:r>
              <a:rPr lang="en-GB" noProof="0"/>
              <a:t>Quarto nível</a:t>
            </a:r>
          </a:p>
          <a:p>
            <a:pPr lvl="4"/>
            <a:r>
              <a:rPr lang="en-GB" noProof="0"/>
              <a:t>Quinto nível</a:t>
            </a:r>
          </a:p>
        </p:txBody>
      </p:sp>
      <p:sp>
        <p:nvSpPr>
          <p:cNvPr id="83974" name="Rectangle 6">
            <a:extLst>
              <a:ext uri="{FF2B5EF4-FFF2-40B4-BE49-F238E27FC236}">
                <a16:creationId xmlns:a16="http://schemas.microsoft.com/office/drawing/2014/main" id="{0024113A-7671-41A1-AA49-1102F9B8F738}"/>
              </a:ext>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b="0">
                <a:latin typeface="Arial" charset="0"/>
                <a:cs typeface="+mn-cs"/>
              </a:defRPr>
            </a:lvl1pPr>
          </a:lstStyle>
          <a:p>
            <a:pPr>
              <a:defRPr/>
            </a:pPr>
            <a:endParaRPr lang="en-GB"/>
          </a:p>
        </p:txBody>
      </p:sp>
      <p:sp>
        <p:nvSpPr>
          <p:cNvPr id="83975" name="Rectangle 7">
            <a:extLst>
              <a:ext uri="{FF2B5EF4-FFF2-40B4-BE49-F238E27FC236}">
                <a16:creationId xmlns:a16="http://schemas.microsoft.com/office/drawing/2014/main" id="{9CF88E95-36BA-4EBA-8DC4-D8A3B73942F5}"/>
              </a:ext>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b="0"/>
            </a:lvl1pPr>
          </a:lstStyle>
          <a:p>
            <a:pPr>
              <a:defRPr/>
            </a:pPr>
            <a:fld id="{2A9F587F-B340-430C-8DCB-CA66CEB78CDB}"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nteraction-design.org/literature/topics/user-research" TargetMode="External"/><Relationship Id="rId7" Type="http://schemas.openxmlformats.org/officeDocument/2006/relationships/hyperlink" Target="https://www.interaction-design.org/literature/topics/design-proces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interaction-design.org/literature/topics/user-needs" TargetMode="External"/><Relationship Id="rId5" Type="http://schemas.openxmlformats.org/officeDocument/2006/relationships/hyperlink" Target="https://www.interaction-design.org/literature/topics/assumptions" TargetMode="External"/><Relationship Id="rId4" Type="http://schemas.openxmlformats.org/officeDocument/2006/relationships/hyperlink" Target="https://www.interaction-design.org/literature/topics/product-design"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usability.gov/what-and-why/user-research.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interaction-design.org/literature/topics/interaction-design-foundation"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interaction-design.org/literature/topics/empathy" TargetMode="External"/><Relationship Id="rId5" Type="http://schemas.openxmlformats.org/officeDocument/2006/relationships/hyperlink" Target="https://www.interaction-design.org/literature/topics/affinity-diagrams" TargetMode="External"/><Relationship Id="rId4" Type="http://schemas.openxmlformats.org/officeDocument/2006/relationships/hyperlink" Target="https://www.interaction-design.org/literature/book/the-encyclopedia-of-human-computer-interaction-2nd-ed/personas#heading_Four_different_perspectives_page_12414"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usabilitybok.org/task-analysi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nifesto.co.uk/how-much-detail-should-a-user-story-hav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nifesto.co.uk/how-much-detail-should-a-user-story-hav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www.agilemodeling.com/artifacts/useCaseDiagram.htm#Figure3Packages" TargetMode="External"/><Relationship Id="rId3" Type="http://schemas.openxmlformats.org/officeDocument/2006/relationships/hyperlink" Target="https://www.interaction-design.org/literature/topics/user-scenarios" TargetMode="External"/><Relationship Id="rId7" Type="http://schemas.openxmlformats.org/officeDocument/2006/relationships/hyperlink" Target="http://www.agilemodeling.com/artifacts/useCaseDiagram.htm#Figure2SystemBoundaryBoxes"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www.agilemodeling.com/artifacts/useCaseDiagram.htm#Figure1" TargetMode="External"/><Relationship Id="rId5" Type="http://schemas.openxmlformats.org/officeDocument/2006/relationships/hyperlink" Target="http://agilemodeling.com/artifacts/systemUseCase.htm" TargetMode="External"/><Relationship Id="rId4" Type="http://schemas.openxmlformats.org/officeDocument/2006/relationships/hyperlink" Target="http://agilemodeling.com/essays/umlDiagrams.htm"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akendi.com/blog/scenarios-user-stories-and-use-casesoh-my/"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agilemodeling.com/essays/umlDiagrams.htm" TargetMode="External"/><Relationship Id="rId7" Type="http://schemas.openxmlformats.org/officeDocument/2006/relationships/hyperlink" Target="http://www.agilemodeling.com/artifacts/useCaseDiagram.htm#Figure3Packages"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www.agilemodeling.com/artifacts/useCaseDiagram.htm#Figure2SystemBoundaryBoxes" TargetMode="External"/><Relationship Id="rId5" Type="http://schemas.openxmlformats.org/officeDocument/2006/relationships/hyperlink" Target="http://www.agilemodeling.com/artifacts/useCaseDiagram.htm#Figure1" TargetMode="External"/><Relationship Id="rId4" Type="http://schemas.openxmlformats.org/officeDocument/2006/relationships/hyperlink" Target="http://agilemodeling.com/artifacts/systemUseCase.htm"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interaction-design.org/literature/topics/storyboards"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manifesto.co.uk/how-much-detail-should-a-user-story-have/"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interaction-design.org/literature/book/the-glossary-of-human-computer-interaction/mental-model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nteraction-design.org/literature/topics/persona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interaction-design.org/literature/topics/idea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2A9F587F-B340-430C-8DCB-CA66CEB78CDB}" type="slidenum">
              <a:rPr lang="en-GB" altLang="en-US" smtClean="0"/>
              <a:pPr>
                <a:defRPr/>
              </a:pPr>
              <a:t>2</a:t>
            </a:fld>
            <a:endParaRPr lang="en-GB" altLang="en-US"/>
          </a:p>
        </p:txBody>
      </p:sp>
    </p:spTree>
    <p:extLst>
      <p:ext uri="{BB962C8B-B14F-4D97-AF65-F5344CB8AC3E}">
        <p14:creationId xmlns:p14="http://schemas.microsoft.com/office/powerpoint/2010/main" val="3714547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a:solidFill>
                  <a:schemeClr val="tx1"/>
                </a:solidFill>
                <a:effectLst/>
                <a:latin typeface="+mn-lt"/>
                <a:ea typeface="+mn-ea"/>
                <a:cs typeface="+mn-cs"/>
              </a:rPr>
              <a:t>Benefits of Personas</a:t>
            </a:r>
          </a:p>
          <a:p>
            <a:pPr fontAlgn="base"/>
            <a:r>
              <a:rPr lang="en-US" sz="1200" b="0" i="0" kern="1200">
                <a:solidFill>
                  <a:schemeClr val="tx1"/>
                </a:solidFill>
                <a:effectLst/>
                <a:latin typeface="+mn-lt"/>
                <a:ea typeface="+mn-ea"/>
                <a:cs typeface="+mn-cs"/>
              </a:rPr>
              <a:t>Personas help to focus decisions surrounding site components by adding a layer of real-world consideration to the conversation. They also offer a quick and inexpensive way to test and prioritize those features throughout the development process. In addition they can help:</a:t>
            </a:r>
          </a:p>
          <a:p>
            <a:pPr fontAlgn="base"/>
            <a:r>
              <a:rPr lang="en-US" sz="1200" b="0" i="0" kern="1200">
                <a:solidFill>
                  <a:schemeClr val="tx1"/>
                </a:solidFill>
                <a:effectLst/>
                <a:latin typeface="+mn-lt"/>
                <a:ea typeface="+mn-ea"/>
                <a:cs typeface="+mn-cs"/>
              </a:rPr>
              <a:t>Stakeholders and leaders evaluate new site feature ideas</a:t>
            </a:r>
          </a:p>
          <a:p>
            <a:pPr fontAlgn="base"/>
            <a:r>
              <a:rPr lang="en-US" sz="1200" b="0" i="0" kern="1200">
                <a:solidFill>
                  <a:schemeClr val="tx1"/>
                </a:solidFill>
                <a:effectLst/>
                <a:latin typeface="+mn-lt"/>
                <a:ea typeface="+mn-ea"/>
                <a:cs typeface="+mn-cs"/>
              </a:rPr>
              <a:t>Information architects develop informed wireframes, interface behaviors, and labeling</a:t>
            </a:r>
          </a:p>
          <a:p>
            <a:pPr fontAlgn="base"/>
            <a:r>
              <a:rPr lang="en-US" sz="1200" b="0" i="0" kern="1200">
                <a:solidFill>
                  <a:schemeClr val="tx1"/>
                </a:solidFill>
                <a:effectLst/>
                <a:latin typeface="+mn-lt"/>
                <a:ea typeface="+mn-ea"/>
                <a:cs typeface="+mn-cs"/>
              </a:rPr>
              <a:t>Designers create the overall look and feel of the website</a:t>
            </a:r>
          </a:p>
          <a:p>
            <a:pPr fontAlgn="base"/>
            <a:r>
              <a:rPr lang="en-US" sz="1200" b="0" i="0" kern="1200">
                <a:solidFill>
                  <a:schemeClr val="tx1"/>
                </a:solidFill>
                <a:effectLst/>
                <a:latin typeface="+mn-lt"/>
                <a:ea typeface="+mn-ea"/>
                <a:cs typeface="+mn-cs"/>
              </a:rPr>
              <a:t>System engineers/developers decide which approaches to take based on user behaviors</a:t>
            </a:r>
          </a:p>
          <a:p>
            <a:pPr fontAlgn="base"/>
            <a:r>
              <a:rPr lang="en-US" sz="1200" b="0" i="0" kern="1200">
                <a:solidFill>
                  <a:schemeClr val="tx1"/>
                </a:solidFill>
                <a:effectLst/>
                <a:latin typeface="+mn-lt"/>
                <a:ea typeface="+mn-ea"/>
                <a:cs typeface="+mn-cs"/>
              </a:rPr>
              <a:t>Copy writers ensure site content is written to the appropriate audiences</a:t>
            </a:r>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29</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a:solidFill>
                  <a:schemeClr val="tx1"/>
                </a:solidFill>
                <a:effectLst/>
                <a:latin typeface="+mn-lt"/>
                <a:ea typeface="+mn-ea"/>
                <a:cs typeface="+mn-cs"/>
              </a:rPr>
              <a:t>This persona cuts straight to the nitty-gritty. “It focusses on: What does my typical user want to do with my product?”. The objective of a goal-directed persona is to examine the process and workflow that your user would prefer to </a:t>
            </a:r>
            <a:r>
              <a:rPr lang="en-US" sz="1200" b="0" i="0" kern="1200" err="1">
                <a:solidFill>
                  <a:schemeClr val="tx1"/>
                </a:solidFill>
                <a:effectLst/>
                <a:latin typeface="+mn-lt"/>
                <a:ea typeface="+mn-ea"/>
                <a:cs typeface="+mn-cs"/>
              </a:rPr>
              <a:t>utilise</a:t>
            </a:r>
            <a:r>
              <a:rPr lang="en-US" sz="1200" b="0" i="0" kern="1200">
                <a:solidFill>
                  <a:schemeClr val="tx1"/>
                </a:solidFill>
                <a:effectLst/>
                <a:latin typeface="+mn-lt"/>
                <a:ea typeface="+mn-ea"/>
                <a:cs typeface="+mn-cs"/>
              </a:rPr>
              <a:t> in order to achieve their objectives in interacting with your product or service. There is an implicit assumption that you have already done enough </a:t>
            </a:r>
            <a:r>
              <a:rPr lang="en-US" sz="1200" b="0" i="0" u="none" strike="noStrike" kern="1200">
                <a:solidFill>
                  <a:schemeClr val="tx1"/>
                </a:solidFill>
                <a:effectLst/>
                <a:latin typeface="+mn-lt"/>
                <a:ea typeface="+mn-ea"/>
                <a:cs typeface="+mn-cs"/>
                <a:hlinkClick r:id="rId3" tooltip="What is User Research?"/>
              </a:rPr>
              <a:t>user research</a:t>
            </a:r>
            <a:r>
              <a:rPr lang="en-US" sz="1200" b="0" i="0" kern="1200">
                <a:solidFill>
                  <a:schemeClr val="tx1"/>
                </a:solidFill>
                <a:effectLst/>
                <a:latin typeface="+mn-lt"/>
                <a:ea typeface="+mn-ea"/>
                <a:cs typeface="+mn-cs"/>
              </a:rPr>
              <a:t> to </a:t>
            </a:r>
            <a:r>
              <a:rPr lang="en-US" sz="1200" b="0" i="0" kern="1200" err="1">
                <a:solidFill>
                  <a:schemeClr val="tx1"/>
                </a:solidFill>
                <a:effectLst/>
                <a:latin typeface="+mn-lt"/>
                <a:ea typeface="+mn-ea"/>
                <a:cs typeface="+mn-cs"/>
              </a:rPr>
              <a:t>recognise</a:t>
            </a:r>
            <a:r>
              <a:rPr lang="en-US" sz="1200" b="0" i="0" kern="1200">
                <a:solidFill>
                  <a:schemeClr val="tx1"/>
                </a:solidFill>
                <a:effectLst/>
                <a:latin typeface="+mn-lt"/>
                <a:ea typeface="+mn-ea"/>
                <a:cs typeface="+mn-cs"/>
              </a:rPr>
              <a:t> that your product has value to the user, and that by examining their goals, you can bring their requirements to life. The goal-directed personas are based upon the perspectives of Alan Cooper, an American software designer and programmer who is widely recognized as the “Father of Visual Basic”.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role-based perspective is also goal-directed and it also focusses on </a:t>
            </a:r>
            <a:r>
              <a:rPr lang="en-US" sz="1200" b="0" i="0" kern="1200" err="1">
                <a:solidFill>
                  <a:schemeClr val="tx1"/>
                </a:solidFill>
                <a:effectLst/>
                <a:latin typeface="+mn-lt"/>
                <a:ea typeface="+mn-ea"/>
                <a:cs typeface="+mn-cs"/>
              </a:rPr>
              <a:t>behaviour</a:t>
            </a:r>
            <a:r>
              <a:rPr lang="en-US" sz="1200" b="0" i="0" kern="1200">
                <a:solidFill>
                  <a:schemeClr val="tx1"/>
                </a:solidFill>
                <a:effectLst/>
                <a:latin typeface="+mn-lt"/>
                <a:ea typeface="+mn-ea"/>
                <a:cs typeface="+mn-cs"/>
              </a:rPr>
              <a:t>. The personas of the role-based perspectives are massively data-driven and incorporate data from both qualitative and quantitative sources. The role-based perspective focusses on the user’s role in the </a:t>
            </a:r>
            <a:r>
              <a:rPr lang="en-US" sz="1200" b="0" i="0" kern="1200" err="1">
                <a:solidFill>
                  <a:schemeClr val="tx1"/>
                </a:solidFill>
                <a:effectLst/>
                <a:latin typeface="+mn-lt"/>
                <a:ea typeface="+mn-ea"/>
                <a:cs typeface="+mn-cs"/>
              </a:rPr>
              <a:t>organisation</a:t>
            </a:r>
            <a:r>
              <a:rPr lang="en-US" sz="1200" b="0" i="0" kern="1200">
                <a:solidFill>
                  <a:schemeClr val="tx1"/>
                </a:solidFill>
                <a:effectLst/>
                <a:latin typeface="+mn-lt"/>
                <a:ea typeface="+mn-ea"/>
                <a:cs typeface="+mn-cs"/>
              </a:rPr>
              <a:t>. In some cases, our designs need to reflect upon the part that our users play in their </a:t>
            </a:r>
            <a:r>
              <a:rPr lang="en-US" sz="1200" b="0" i="0" kern="1200" err="1">
                <a:solidFill>
                  <a:schemeClr val="tx1"/>
                </a:solidFill>
                <a:effectLst/>
                <a:latin typeface="+mn-lt"/>
                <a:ea typeface="+mn-ea"/>
                <a:cs typeface="+mn-cs"/>
              </a:rPr>
              <a:t>organisations</a:t>
            </a:r>
            <a:r>
              <a:rPr lang="en-US" sz="1200" b="0" i="0" kern="1200">
                <a:solidFill>
                  <a:schemeClr val="tx1"/>
                </a:solidFill>
                <a:effectLst/>
                <a:latin typeface="+mn-lt"/>
                <a:ea typeface="+mn-ea"/>
                <a:cs typeface="+mn-cs"/>
              </a:rPr>
              <a:t> or wider lives. An examination of the roles that our users typically play in real life can help inform better </a:t>
            </a:r>
            <a:r>
              <a:rPr lang="en-US" sz="1200" b="0" i="0" u="none" strike="noStrike" kern="1200">
                <a:solidFill>
                  <a:schemeClr val="tx1"/>
                </a:solidFill>
                <a:effectLst/>
                <a:latin typeface="+mn-lt"/>
                <a:ea typeface="+mn-ea"/>
                <a:cs typeface="+mn-cs"/>
                <a:hlinkClick r:id="rId4" tooltip="What is Product Design?"/>
              </a:rPr>
              <a:t>product design</a:t>
            </a:r>
            <a:r>
              <a:rPr lang="en-US" sz="1200" b="0" i="0" kern="1200">
                <a:solidFill>
                  <a:schemeClr val="tx1"/>
                </a:solidFill>
                <a:effectLst/>
                <a:latin typeface="+mn-lt"/>
                <a:ea typeface="+mn-ea"/>
                <a:cs typeface="+mn-cs"/>
              </a:rPr>
              <a:t> decisions. Where will the product be used? What’s this role’s purpose? What business objectives are required of this role? Who else is impacted by the duties of this role? What functions are served by this role? Jonathan </a:t>
            </a:r>
            <a:r>
              <a:rPr lang="en-US" sz="1200" b="0" i="0" kern="1200" err="1">
                <a:solidFill>
                  <a:schemeClr val="tx1"/>
                </a:solidFill>
                <a:effectLst/>
                <a:latin typeface="+mn-lt"/>
                <a:ea typeface="+mn-ea"/>
                <a:cs typeface="+mn-cs"/>
              </a:rPr>
              <a:t>Grudin</a:t>
            </a:r>
            <a:r>
              <a:rPr lang="en-US" sz="1200" b="0" i="0" kern="1200">
                <a:solidFill>
                  <a:schemeClr val="tx1"/>
                </a:solidFill>
                <a:effectLst/>
                <a:latin typeface="+mn-lt"/>
                <a:ea typeface="+mn-ea"/>
                <a:cs typeface="+mn-cs"/>
              </a:rPr>
              <a:t>, John Pruitt, and Tamara </a:t>
            </a:r>
            <a:r>
              <a:rPr lang="en-US" sz="1200" b="0" i="0" kern="1200" err="1">
                <a:solidFill>
                  <a:schemeClr val="tx1"/>
                </a:solidFill>
                <a:effectLst/>
                <a:latin typeface="+mn-lt"/>
                <a:ea typeface="+mn-ea"/>
                <a:cs typeface="+mn-cs"/>
              </a:rPr>
              <a:t>Adlin</a:t>
            </a:r>
            <a:r>
              <a:rPr lang="en-US" sz="1200" b="0" i="0" kern="1200">
                <a:solidFill>
                  <a:schemeClr val="tx1"/>
                </a:solidFill>
                <a:effectLst/>
                <a:latin typeface="+mn-lt"/>
                <a:ea typeface="+mn-ea"/>
                <a:cs typeface="+mn-cs"/>
              </a:rPr>
              <a:t> are advocates for the role-based perspective.</a:t>
            </a:r>
          </a:p>
          <a:p>
            <a:r>
              <a:rPr lang="en-US" sz="1200" b="0" i="0" kern="1200">
                <a:solidFill>
                  <a:schemeClr val="tx1"/>
                </a:solidFill>
                <a:effectLst/>
                <a:latin typeface="+mn-lt"/>
                <a:ea typeface="+mn-ea"/>
                <a:cs typeface="+mn-cs"/>
              </a:rPr>
              <a:t>Engaging personas can incorporate both </a:t>
            </a:r>
            <a:r>
              <a:rPr lang="en-US" sz="1200" b="1" i="0" kern="1200">
                <a:solidFill>
                  <a:schemeClr val="tx1"/>
                </a:solidFill>
                <a:effectLst/>
                <a:latin typeface="+mn-lt"/>
                <a:ea typeface="+mn-ea"/>
                <a:cs typeface="+mn-cs"/>
              </a:rPr>
              <a:t>goal</a:t>
            </a:r>
            <a:r>
              <a:rPr lang="en-US" sz="1200" b="0" i="0" kern="1200">
                <a:solidFill>
                  <a:schemeClr val="tx1"/>
                </a:solidFill>
                <a:effectLst/>
                <a:latin typeface="+mn-lt"/>
                <a:ea typeface="+mn-ea"/>
                <a:cs typeface="+mn-cs"/>
              </a:rPr>
              <a:t> and </a:t>
            </a:r>
            <a:r>
              <a:rPr lang="en-US" sz="1200" b="1" i="0" kern="1200">
                <a:solidFill>
                  <a:schemeClr val="tx1"/>
                </a:solidFill>
                <a:effectLst/>
                <a:latin typeface="+mn-lt"/>
                <a:ea typeface="+mn-ea"/>
                <a:cs typeface="+mn-cs"/>
              </a:rPr>
              <a:t>role-directed</a:t>
            </a:r>
            <a:r>
              <a:rPr lang="en-US" sz="1200" b="0" i="0" kern="1200">
                <a:solidFill>
                  <a:schemeClr val="tx1"/>
                </a:solidFill>
                <a:effectLst/>
                <a:latin typeface="+mn-lt"/>
                <a:ea typeface="+mn-ea"/>
                <a:cs typeface="+mn-cs"/>
              </a:rPr>
              <a:t> personas, as well as the more </a:t>
            </a:r>
            <a:r>
              <a:rPr lang="en-US" sz="1200" b="1" i="0" kern="1200">
                <a:solidFill>
                  <a:schemeClr val="tx1"/>
                </a:solidFill>
                <a:effectLst/>
                <a:latin typeface="+mn-lt"/>
                <a:ea typeface="+mn-ea"/>
                <a:cs typeface="+mn-cs"/>
              </a:rPr>
              <a:t>traditional</a:t>
            </a:r>
            <a:r>
              <a:rPr lang="en-US" sz="1200" b="0" i="0" kern="1200">
                <a:solidFill>
                  <a:schemeClr val="tx1"/>
                </a:solidFill>
                <a:effectLst/>
                <a:latin typeface="+mn-lt"/>
                <a:ea typeface="+mn-ea"/>
                <a:cs typeface="+mn-cs"/>
              </a:rPr>
              <a:t> rounded personas. These engaging personas are designed so that the designers who use them can become more engaged with them. The idea is to create a 3D rendering of a user through the use of personas. The more people engage with the persona and see them as ’real’, the more likely they will be to consider them during the process design and want to serve them with the best product. These personas examine the</a:t>
            </a:r>
            <a:r>
              <a:rPr lang="en-US" sz="1200" b="1" i="0" kern="1200">
                <a:solidFill>
                  <a:schemeClr val="tx1"/>
                </a:solidFill>
                <a:effectLst/>
                <a:latin typeface="+mn-lt"/>
                <a:ea typeface="+mn-ea"/>
                <a:cs typeface="+mn-cs"/>
              </a:rPr>
              <a:t> emotions</a:t>
            </a:r>
            <a:r>
              <a:rPr lang="en-US" sz="1200" b="0" i="0" kern="1200">
                <a:solidFill>
                  <a:schemeClr val="tx1"/>
                </a:solidFill>
                <a:effectLst/>
                <a:latin typeface="+mn-lt"/>
                <a:ea typeface="+mn-ea"/>
                <a:cs typeface="+mn-cs"/>
              </a:rPr>
              <a:t> of the user, their </a:t>
            </a:r>
            <a:r>
              <a:rPr lang="en-US" sz="1200" b="1" i="0" kern="1200">
                <a:solidFill>
                  <a:schemeClr val="tx1"/>
                </a:solidFill>
                <a:effectLst/>
                <a:latin typeface="+mn-lt"/>
                <a:ea typeface="+mn-ea"/>
                <a:cs typeface="+mn-cs"/>
              </a:rPr>
              <a:t>psychology</a:t>
            </a:r>
            <a:r>
              <a:rPr lang="en-US" sz="1200" b="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backgrounds</a:t>
            </a:r>
            <a:r>
              <a:rPr lang="en-US" sz="1200" b="0" i="0" kern="1200">
                <a:solidFill>
                  <a:schemeClr val="tx1"/>
                </a:solidFill>
                <a:effectLst/>
                <a:latin typeface="+mn-lt"/>
                <a:ea typeface="+mn-ea"/>
                <a:cs typeface="+mn-cs"/>
              </a:rPr>
              <a:t> and make them relevant to the task in hand. The perspective </a:t>
            </a:r>
            <a:r>
              <a:rPr lang="en-US" sz="1200" b="0" i="0" kern="1200" err="1">
                <a:solidFill>
                  <a:schemeClr val="tx1"/>
                </a:solidFill>
                <a:effectLst/>
                <a:latin typeface="+mn-lt"/>
                <a:ea typeface="+mn-ea"/>
                <a:cs typeface="+mn-cs"/>
              </a:rPr>
              <a:t>emphasises</a:t>
            </a:r>
            <a:r>
              <a:rPr lang="en-US" sz="1200" b="0" i="0" kern="1200">
                <a:solidFill>
                  <a:schemeClr val="tx1"/>
                </a:solidFill>
                <a:effectLst/>
                <a:latin typeface="+mn-lt"/>
                <a:ea typeface="+mn-ea"/>
                <a:cs typeface="+mn-cs"/>
              </a:rPr>
              <a:t> how </a:t>
            </a:r>
            <a:r>
              <a:rPr lang="en-US" sz="1200" b="1" i="0" kern="1200">
                <a:solidFill>
                  <a:schemeClr val="tx1"/>
                </a:solidFill>
                <a:effectLst/>
                <a:latin typeface="+mn-lt"/>
                <a:ea typeface="+mn-ea"/>
                <a:cs typeface="+mn-cs"/>
              </a:rPr>
              <a:t>stories</a:t>
            </a:r>
            <a:r>
              <a:rPr lang="en-US" sz="1200" b="0" i="0" kern="1200">
                <a:solidFill>
                  <a:schemeClr val="tx1"/>
                </a:solidFill>
                <a:effectLst/>
                <a:latin typeface="+mn-lt"/>
                <a:ea typeface="+mn-ea"/>
                <a:cs typeface="+mn-cs"/>
              </a:rPr>
              <a:t> can engage and bring the personas to life. One of the advocates for this perspective is </a:t>
            </a:r>
            <a:r>
              <a:rPr lang="en-US" sz="1200" b="0" i="0" kern="1200" err="1">
                <a:solidFill>
                  <a:schemeClr val="tx1"/>
                </a:solidFill>
                <a:effectLst/>
                <a:latin typeface="+mn-lt"/>
                <a:ea typeface="+mn-ea"/>
                <a:cs typeface="+mn-cs"/>
              </a:rPr>
              <a:t>Lene</a:t>
            </a:r>
            <a:r>
              <a:rPr lang="en-US" sz="1200" b="0" i="0" kern="1200">
                <a:solidFill>
                  <a:schemeClr val="tx1"/>
                </a:solidFill>
                <a:effectLst/>
                <a:latin typeface="+mn-lt"/>
                <a:ea typeface="+mn-ea"/>
                <a:cs typeface="+mn-cs"/>
              </a:rPr>
              <a:t> Nielsen.</a:t>
            </a:r>
          </a:p>
          <a:p>
            <a:r>
              <a:rPr lang="en-US" sz="1200" b="0" i="0" kern="1200">
                <a:solidFill>
                  <a:schemeClr val="tx1"/>
                </a:solidFill>
                <a:effectLst/>
                <a:latin typeface="+mn-lt"/>
                <a:ea typeface="+mn-ea"/>
                <a:cs typeface="+mn-cs"/>
              </a:rPr>
              <a:t>The fictional persona does not emerge from user research (unlike the other personas) but it emerges from the experience of the UX design team. It requires the team to make </a:t>
            </a:r>
            <a:r>
              <a:rPr lang="en-US" sz="1200" b="0" i="0" u="none" strike="noStrike" kern="1200">
                <a:solidFill>
                  <a:schemeClr val="tx1"/>
                </a:solidFill>
                <a:effectLst/>
                <a:latin typeface="+mn-lt"/>
                <a:ea typeface="+mn-ea"/>
                <a:cs typeface="+mn-cs"/>
                <a:hlinkClick r:id="rId5" tooltip="What is Assumptions?"/>
              </a:rPr>
              <a:t>assumptions</a:t>
            </a:r>
            <a:r>
              <a:rPr lang="en-US" sz="1200" b="0" i="0" kern="1200">
                <a:solidFill>
                  <a:schemeClr val="tx1"/>
                </a:solidFill>
                <a:effectLst/>
                <a:latin typeface="+mn-lt"/>
                <a:ea typeface="+mn-ea"/>
                <a:cs typeface="+mn-cs"/>
              </a:rPr>
              <a:t> based upon past interactions with the user base, and products to deliver a picture of what, perhaps, typical users look like. There’s no doubt that these personas can be deeply flawed (and there are endless debates on just how flawed). You may be able to use them as an initial sketch of </a:t>
            </a:r>
            <a:r>
              <a:rPr lang="en-US" sz="1200" b="0" i="0" u="none" strike="noStrike" kern="1200">
                <a:solidFill>
                  <a:schemeClr val="tx1"/>
                </a:solidFill>
                <a:effectLst/>
                <a:latin typeface="+mn-lt"/>
                <a:ea typeface="+mn-ea"/>
                <a:cs typeface="+mn-cs"/>
                <a:hlinkClick r:id="rId6" tooltip="What is User Needs?"/>
              </a:rPr>
              <a:t>user needs</a:t>
            </a:r>
            <a:r>
              <a:rPr lang="en-US" sz="1200" b="0" i="0" kern="1200">
                <a:solidFill>
                  <a:schemeClr val="tx1"/>
                </a:solidFill>
                <a:effectLst/>
                <a:latin typeface="+mn-lt"/>
                <a:ea typeface="+mn-ea"/>
                <a:cs typeface="+mn-cs"/>
              </a:rPr>
              <a:t>. They allow for early involvement with your users in the UX </a:t>
            </a:r>
            <a:r>
              <a:rPr lang="en-US" sz="1200" b="0" i="0" u="none" strike="noStrike" kern="1200">
                <a:solidFill>
                  <a:schemeClr val="tx1"/>
                </a:solidFill>
                <a:effectLst/>
                <a:latin typeface="+mn-lt"/>
                <a:ea typeface="+mn-ea"/>
                <a:cs typeface="+mn-cs"/>
                <a:hlinkClick r:id="rId7" tooltip="What is Design Process?"/>
              </a:rPr>
              <a:t>design process</a:t>
            </a:r>
            <a:r>
              <a:rPr lang="en-US" sz="1200" b="0" i="0" kern="1200">
                <a:solidFill>
                  <a:schemeClr val="tx1"/>
                </a:solidFill>
                <a:effectLst/>
                <a:latin typeface="+mn-lt"/>
                <a:ea typeface="+mn-ea"/>
                <a:cs typeface="+mn-cs"/>
              </a:rPr>
              <a:t>, but they should not, of course, be trusted as a guide for your development of products or services.</a:t>
            </a:r>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30</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0" i="0" kern="1200">
                <a:solidFill>
                  <a:schemeClr val="tx1"/>
                </a:solidFill>
                <a:effectLst/>
                <a:latin typeface="+mn-lt"/>
                <a:ea typeface="+mn-ea"/>
                <a:cs typeface="+mn-cs"/>
              </a:rPr>
              <a:t>Personas development belongs at the beginning of the project, as personas can inform site functionality, help uncover gaps, or highlight new opportunities.</a:t>
            </a:r>
          </a:p>
          <a:p>
            <a:pPr fontAlgn="base"/>
            <a:r>
              <a:rPr lang="en-US" sz="1200" b="0" i="0" kern="1200">
                <a:solidFill>
                  <a:schemeClr val="tx1"/>
                </a:solidFill>
                <a:effectLst/>
                <a:latin typeface="+mn-lt"/>
                <a:ea typeface="+mn-ea"/>
                <a:cs typeface="+mn-cs"/>
              </a:rPr>
              <a:t>You may develop one or more personas for a project but limit yourself to the main audiences for the site. For any given project, creating only three or four personas is best. Remember that it is better to paint with a broad brush and meet the needs of the larger populations than try to meet the needs of everyone. The goal of personas is not represent all audiences or address all needs of the website but instead to focus on the major needs of the most important user groups.</a:t>
            </a:r>
          </a:p>
          <a:p>
            <a:pPr fontAlgn="base"/>
            <a:r>
              <a:rPr lang="en-US" sz="1200" b="1" i="0" kern="1200">
                <a:solidFill>
                  <a:schemeClr val="tx1"/>
                </a:solidFill>
                <a:effectLst/>
                <a:latin typeface="+mn-lt"/>
                <a:ea typeface="+mn-ea"/>
                <a:cs typeface="+mn-cs"/>
              </a:rPr>
              <a:t>To ensure your personas are accurate representations of your users and have the support of your stakeholders throughout the process, you should:</a:t>
            </a:r>
          </a:p>
          <a:p>
            <a:pPr fontAlgn="base"/>
            <a:r>
              <a:rPr lang="en-US" sz="1200" b="1" i="0" kern="1200">
                <a:solidFill>
                  <a:schemeClr val="tx1"/>
                </a:solidFill>
                <a:effectLst/>
                <a:latin typeface="+mn-lt"/>
                <a:ea typeface="+mn-ea"/>
                <a:cs typeface="+mn-cs"/>
              </a:rPr>
              <a:t>Conduct </a:t>
            </a:r>
            <a:r>
              <a:rPr lang="en-US" sz="1200" b="1" i="0" u="sng" kern="1200">
                <a:solidFill>
                  <a:schemeClr val="tx1"/>
                </a:solidFill>
                <a:effectLst/>
                <a:latin typeface="+mn-lt"/>
                <a:ea typeface="+mn-ea"/>
                <a:cs typeface="+mn-cs"/>
                <a:hlinkClick r:id="rId3"/>
              </a:rPr>
              <a:t>user research</a:t>
            </a:r>
            <a:r>
              <a:rPr lang="en-US" sz="1200" b="0" i="0" kern="1200">
                <a:solidFill>
                  <a:schemeClr val="tx1"/>
                </a:solidFill>
                <a:effectLst/>
                <a:latin typeface="+mn-lt"/>
                <a:ea typeface="+mn-ea"/>
                <a:cs typeface="+mn-cs"/>
              </a:rPr>
              <a:t>: Answer the following questions: Who are your users and why are they using the system? What behaviors, assumptions, and expectations color their view of the system?</a:t>
            </a:r>
          </a:p>
          <a:p>
            <a:pPr fontAlgn="base"/>
            <a:r>
              <a:rPr lang="en-US" sz="1200" b="1" i="0" kern="1200">
                <a:solidFill>
                  <a:schemeClr val="tx1"/>
                </a:solidFill>
                <a:effectLst/>
                <a:latin typeface="+mn-lt"/>
                <a:ea typeface="+mn-ea"/>
                <a:cs typeface="+mn-cs"/>
              </a:rPr>
              <a:t>Condense the research</a:t>
            </a:r>
            <a:r>
              <a:rPr lang="en-US" sz="1200" b="0" i="0" kern="1200">
                <a:solidFill>
                  <a:schemeClr val="tx1"/>
                </a:solidFill>
                <a:effectLst/>
                <a:latin typeface="+mn-lt"/>
                <a:ea typeface="+mn-ea"/>
                <a:cs typeface="+mn-cs"/>
              </a:rPr>
              <a:t>: Look for themes/characteristics that are specific, relevant, and universal to the system and its users.</a:t>
            </a:r>
          </a:p>
          <a:p>
            <a:pPr fontAlgn="base"/>
            <a:r>
              <a:rPr lang="en-US" sz="1200" b="1" i="0" kern="1200">
                <a:solidFill>
                  <a:schemeClr val="tx1"/>
                </a:solidFill>
                <a:effectLst/>
                <a:latin typeface="+mn-lt"/>
                <a:ea typeface="+mn-ea"/>
                <a:cs typeface="+mn-cs"/>
              </a:rPr>
              <a:t>Brainstorm</a:t>
            </a:r>
            <a:r>
              <a:rPr lang="en-US" sz="1200" b="0" i="0" kern="1200">
                <a:solidFill>
                  <a:schemeClr val="tx1"/>
                </a:solidFill>
                <a:effectLst/>
                <a:latin typeface="+mn-lt"/>
                <a:ea typeface="+mn-ea"/>
                <a:cs typeface="+mn-cs"/>
              </a:rPr>
              <a:t>: Organize elements into persona groups that represent your target users. Name or classify each group.</a:t>
            </a:r>
          </a:p>
          <a:p>
            <a:pPr fontAlgn="base"/>
            <a:r>
              <a:rPr lang="en-US" sz="1200" b="1" i="0" kern="1200">
                <a:solidFill>
                  <a:schemeClr val="tx1"/>
                </a:solidFill>
                <a:effectLst/>
                <a:latin typeface="+mn-lt"/>
                <a:ea typeface="+mn-ea"/>
                <a:cs typeface="+mn-cs"/>
              </a:rPr>
              <a:t>Refine</a:t>
            </a:r>
            <a:r>
              <a:rPr lang="en-US" sz="1200" b="0" i="0" kern="1200">
                <a:solidFill>
                  <a:schemeClr val="tx1"/>
                </a:solidFill>
                <a:effectLst/>
                <a:latin typeface="+mn-lt"/>
                <a:ea typeface="+mn-ea"/>
                <a:cs typeface="+mn-cs"/>
              </a:rPr>
              <a:t>: Combine and prioritize the rough personas. Separate them into primary, secondary, and, if necessary, complementary categories. You should have roughly 3-5 personas and their identified characteristics.</a:t>
            </a:r>
          </a:p>
          <a:p>
            <a:pPr fontAlgn="base"/>
            <a:r>
              <a:rPr lang="en-US" sz="1200" b="1" i="0" kern="1200">
                <a:solidFill>
                  <a:schemeClr val="tx1"/>
                </a:solidFill>
                <a:effectLst/>
                <a:latin typeface="+mn-lt"/>
                <a:ea typeface="+mn-ea"/>
                <a:cs typeface="+mn-cs"/>
              </a:rPr>
              <a:t>Make them realistic</a:t>
            </a:r>
            <a:r>
              <a:rPr lang="en-US" sz="1200" b="0" i="0" kern="1200">
                <a:solidFill>
                  <a:schemeClr val="tx1"/>
                </a:solidFill>
                <a:effectLst/>
                <a:latin typeface="+mn-lt"/>
                <a:ea typeface="+mn-ea"/>
                <a:cs typeface="+mn-cs"/>
              </a:rPr>
              <a:t>: Develop the appropriate descriptions of each personas background, motivations, and expectations. Do not include a lot of personal information. Be relevant and serious; humor is not appropriate.</a:t>
            </a:r>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31</a:t>
            </a:fld>
            <a:endParaRPr lang="en-US"/>
          </a:p>
        </p:txBody>
      </p:sp>
    </p:spTree>
    <p:extLst>
      <p:ext uri="{BB962C8B-B14F-4D97-AF65-F5344CB8AC3E}">
        <p14:creationId xmlns:p14="http://schemas.microsoft.com/office/powerpoint/2010/main" val="333824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a:solidFill>
                  <a:schemeClr val="tx1"/>
                </a:solidFill>
                <a:effectLst/>
                <a:latin typeface="+mn-lt"/>
                <a:ea typeface="+mn-ea"/>
                <a:cs typeface="+mn-cs"/>
              </a:rPr>
              <a:t>Elements of a Persona</a:t>
            </a:r>
          </a:p>
          <a:p>
            <a:pPr fontAlgn="base"/>
            <a:r>
              <a:rPr lang="en-US" sz="1200" b="0" i="0" kern="1200">
                <a:solidFill>
                  <a:schemeClr val="tx1"/>
                </a:solidFill>
                <a:effectLst/>
                <a:latin typeface="+mn-lt"/>
                <a:ea typeface="+mn-ea"/>
                <a:cs typeface="+mn-cs"/>
              </a:rPr>
              <a:t>Personas generally include the following key pieces of information:</a:t>
            </a:r>
          </a:p>
          <a:p>
            <a:pPr fontAlgn="base"/>
            <a:r>
              <a:rPr lang="en-US" sz="1200" b="0" i="0" kern="1200">
                <a:solidFill>
                  <a:schemeClr val="tx1"/>
                </a:solidFill>
                <a:effectLst/>
                <a:latin typeface="+mn-lt"/>
                <a:ea typeface="+mn-ea"/>
                <a:cs typeface="+mn-cs"/>
              </a:rPr>
              <a:t>Persona Group (i.e. web manager)</a:t>
            </a:r>
          </a:p>
          <a:p>
            <a:pPr fontAlgn="base"/>
            <a:r>
              <a:rPr lang="en-US" sz="1200" b="0" i="0" kern="1200">
                <a:solidFill>
                  <a:schemeClr val="tx1"/>
                </a:solidFill>
                <a:effectLst/>
                <a:latin typeface="+mn-lt"/>
                <a:ea typeface="+mn-ea"/>
                <a:cs typeface="+mn-cs"/>
              </a:rPr>
              <a:t>Fictional name</a:t>
            </a:r>
          </a:p>
          <a:p>
            <a:pPr fontAlgn="base"/>
            <a:r>
              <a:rPr lang="en-US" sz="1200" b="0" i="0" kern="1200">
                <a:solidFill>
                  <a:schemeClr val="tx1"/>
                </a:solidFill>
                <a:effectLst/>
                <a:latin typeface="+mn-lt"/>
                <a:ea typeface="+mn-ea"/>
                <a:cs typeface="+mn-cs"/>
              </a:rPr>
              <a:t>Job titles and major responsibilities</a:t>
            </a:r>
          </a:p>
          <a:p>
            <a:pPr fontAlgn="base"/>
            <a:r>
              <a:rPr lang="en-US" sz="1200" b="0" i="0" kern="1200">
                <a:solidFill>
                  <a:schemeClr val="tx1"/>
                </a:solidFill>
                <a:effectLst/>
                <a:latin typeface="+mn-lt"/>
                <a:ea typeface="+mn-ea"/>
                <a:cs typeface="+mn-cs"/>
              </a:rPr>
              <a:t>Demographics such as age, education, ethnicity, and family status</a:t>
            </a:r>
          </a:p>
          <a:p>
            <a:pPr fontAlgn="base"/>
            <a:r>
              <a:rPr lang="en-US" sz="1200" b="0" i="0" kern="1200">
                <a:solidFill>
                  <a:schemeClr val="tx1"/>
                </a:solidFill>
                <a:effectLst/>
                <a:latin typeface="+mn-lt"/>
                <a:ea typeface="+mn-ea"/>
                <a:cs typeface="+mn-cs"/>
              </a:rPr>
              <a:t>The goals and tasks they are trying to complete using the site</a:t>
            </a:r>
          </a:p>
          <a:p>
            <a:pPr fontAlgn="base"/>
            <a:r>
              <a:rPr lang="en-US" sz="1200" b="0" i="0" kern="1200">
                <a:solidFill>
                  <a:schemeClr val="tx1"/>
                </a:solidFill>
                <a:effectLst/>
                <a:latin typeface="+mn-lt"/>
                <a:ea typeface="+mn-ea"/>
                <a:cs typeface="+mn-cs"/>
              </a:rPr>
              <a:t>Their physical, social, and technological environment</a:t>
            </a:r>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32</a:t>
            </a:fld>
            <a:endParaRPr lang="en-US"/>
          </a:p>
        </p:txBody>
      </p:sp>
    </p:spTree>
    <p:extLst>
      <p:ext uri="{BB962C8B-B14F-4D97-AF65-F5344CB8AC3E}">
        <p14:creationId xmlns:p14="http://schemas.microsoft.com/office/powerpoint/2010/main" val="333824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1" i="0" kern="1200">
                <a:solidFill>
                  <a:schemeClr val="tx1"/>
                </a:solidFill>
                <a:effectLst/>
                <a:latin typeface="+mn-lt"/>
                <a:ea typeface="+mn-ea"/>
                <a:cs typeface="+mn-cs"/>
              </a:rPr>
              <a:t>The Take Away</a:t>
            </a:r>
          </a:p>
          <a:p>
            <a:r>
              <a:rPr lang="en-US" sz="1200" b="0" i="0" kern="1200">
                <a:solidFill>
                  <a:schemeClr val="tx1"/>
                </a:solidFill>
                <a:effectLst/>
                <a:latin typeface="+mn-lt"/>
                <a:ea typeface="+mn-ea"/>
                <a:cs typeface="+mn-cs"/>
              </a:rPr>
              <a:t>Personas are fictional characters. You create personas based on your research to help you understand your users’ needs, experiences, </a:t>
            </a:r>
            <a:r>
              <a:rPr lang="en-US" sz="1200" b="0" i="0" kern="1200" err="1">
                <a:solidFill>
                  <a:schemeClr val="tx1"/>
                </a:solidFill>
                <a:effectLst/>
                <a:latin typeface="+mn-lt"/>
                <a:ea typeface="+mn-ea"/>
                <a:cs typeface="+mn-cs"/>
              </a:rPr>
              <a:t>behaviours</a:t>
            </a:r>
            <a:r>
              <a:rPr lang="en-US" sz="1200" b="0" i="0" kern="1200">
                <a:solidFill>
                  <a:schemeClr val="tx1"/>
                </a:solidFill>
                <a:effectLst/>
                <a:latin typeface="+mn-lt"/>
                <a:ea typeface="+mn-ea"/>
                <a:cs typeface="+mn-cs"/>
              </a:rPr>
              <a:t> and goals. Creating personas will help you identify with and understand the user you’re designing for. Personas make the design task at hand less complex, they will guide your ideation processes, and they will help you to achieve the goal of creating a good user experience for your target user group. Engaging personas </a:t>
            </a:r>
            <a:r>
              <a:rPr lang="en-US" sz="1200" b="0" i="0" kern="1200" err="1">
                <a:solidFill>
                  <a:schemeClr val="tx1"/>
                </a:solidFill>
                <a:effectLst/>
                <a:latin typeface="+mn-lt"/>
                <a:ea typeface="+mn-ea"/>
                <a:cs typeface="+mn-cs"/>
              </a:rPr>
              <a:t>emphasise</a:t>
            </a:r>
            <a:r>
              <a:rPr lang="en-US" sz="1200" b="0" i="0" kern="1200">
                <a:solidFill>
                  <a:schemeClr val="tx1"/>
                </a:solidFill>
                <a:effectLst/>
                <a:latin typeface="+mn-lt"/>
                <a:ea typeface="+mn-ea"/>
                <a:cs typeface="+mn-cs"/>
              </a:rPr>
              <a:t> how stories can engage and bring the personas to life. The 10-step process covers the entire process from the preliminary data collection, through active use, to continued development of personas.</a:t>
            </a:r>
          </a:p>
          <a:p>
            <a:r>
              <a:rPr lang="pt-PT" sz="1200" b="1" i="0" kern="1200" err="1">
                <a:solidFill>
                  <a:schemeClr val="tx1"/>
                </a:solidFill>
                <a:effectLst/>
                <a:latin typeface="+mn-lt"/>
                <a:ea typeface="+mn-ea"/>
                <a:cs typeface="+mn-cs"/>
              </a:rPr>
              <a:t>History</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method of developing personas stems from IT system development during the late 1990s where researchers had begun reflecting on how you could best communicate an understanding of the users. Various concepts emerged, such as user archetypes, user models, lifestyle snapshots, and model users. In 1999, Alan Cooper published his successful book, </a:t>
            </a:r>
            <a:r>
              <a:rPr lang="en-US" sz="1200" b="0" i="1" kern="1200">
                <a:solidFill>
                  <a:schemeClr val="tx1"/>
                </a:solidFill>
                <a:effectLst/>
                <a:latin typeface="+mn-lt"/>
                <a:ea typeface="+mn-ea"/>
                <a:cs typeface="+mn-cs"/>
              </a:rPr>
              <a:t>The Inmates are Running the Asylum,</a:t>
            </a:r>
            <a:r>
              <a:rPr lang="en-US" sz="1200" b="0" i="0" kern="1200">
                <a:solidFill>
                  <a:schemeClr val="tx1"/>
                </a:solidFill>
                <a:effectLst/>
                <a:latin typeface="+mn-lt"/>
                <a:ea typeface="+mn-ea"/>
                <a:cs typeface="+mn-cs"/>
              </a:rPr>
              <a:t> where he, as the first person ever, described personas as a method we can use to describe fictitious users. There are a vast number of articles and books about personas, however a unified understanding of one single way to apply the method doesn’t exist, nor does a definition of what a persona description should contain exactly.</a:t>
            </a:r>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33</a:t>
            </a:fld>
            <a:endParaRPr lang="en-US"/>
          </a:p>
        </p:txBody>
      </p:sp>
    </p:spTree>
    <p:extLst>
      <p:ext uri="{BB962C8B-B14F-4D97-AF65-F5344CB8AC3E}">
        <p14:creationId xmlns:p14="http://schemas.microsoft.com/office/powerpoint/2010/main" val="272530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Marcador de Posição da Imagem do Diapositivo 1"/>
          <p:cNvSpPr>
            <a:spLocks noGrp="1" noRot="1" noChangeAspect="1" noTextEdit="1"/>
          </p:cNvSpPr>
          <p:nvPr>
            <p:ph type="sldImg"/>
          </p:nvPr>
        </p:nvSpPr>
        <p:spPr>
          <a:xfrm>
            <a:off x="1143000" y="685800"/>
            <a:ext cx="4572000" cy="3429000"/>
          </a:xfrm>
          <a:ln/>
        </p:spPr>
      </p:sp>
      <p:sp>
        <p:nvSpPr>
          <p:cNvPr id="123907" name="Marcador de Posição de Notas 2"/>
          <p:cNvSpPr>
            <a:spLocks noGrp="1"/>
          </p:cNvSpPr>
          <p:nvPr>
            <p:ph type="body" idx="1"/>
          </p:nvPr>
        </p:nvSpPr>
        <p:spPr>
          <a:noFill/>
        </p:spPr>
        <p:txBody>
          <a:bodyPr/>
          <a:lstStyle/>
          <a:p>
            <a:r>
              <a:rPr lang="en-US" altLang="en-US" sz="900"/>
              <a:t>As a result, targeting more specific users makes the design easier. Personas help do this.</a:t>
            </a:r>
          </a:p>
          <a:p>
            <a:r>
              <a:rPr lang="en-US" altLang="en-US"/>
              <a:t>Personas are models of the people who will be using the VR application. Getting</a:t>
            </a:r>
          </a:p>
          <a:p>
            <a:r>
              <a:rPr lang="en-US" altLang="en-US"/>
              <a:t>clear on users by explicitly defining personas helps to prevent the design from being driven by design/engineering convenience where users are expected to adapt to the system. Not only should the application be defined and designed around these per- sonas, but representative users can be targeted to collect feedback for the Learn Stage (Chapter</a:t>
            </a:r>
          </a:p>
        </p:txBody>
      </p:sp>
      <p:sp>
        <p:nvSpPr>
          <p:cNvPr id="4" name="Marcador de Posição do Número do Diapositivo 3"/>
          <p:cNvSpPr>
            <a:spLocks noGrp="1"/>
          </p:cNvSpPr>
          <p:nvPr>
            <p:ph type="sldNum" sz="quarter" idx="5"/>
          </p:nvPr>
        </p:nvSpPr>
        <p:spPr/>
        <p:txBody>
          <a:bodyPr/>
          <a:lstStyle/>
          <a:p>
            <a:pPr>
              <a:defRPr/>
            </a:pPr>
            <a:fld id="{B5A47AB7-6C48-4A5D-85F3-EC6A9D7580A9}" type="slidenum">
              <a:rPr lang="pt-PT" smtClean="0"/>
              <a:pPr>
                <a:defRPr/>
              </a:pPr>
              <a:t>34</a:t>
            </a:fld>
            <a:endParaRPr lang="pt-P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Marcador de Posição da Imagem do Diapositivo 1"/>
          <p:cNvSpPr>
            <a:spLocks noGrp="1" noRot="1" noChangeAspect="1" noTextEdit="1"/>
          </p:cNvSpPr>
          <p:nvPr>
            <p:ph type="sldImg"/>
          </p:nvPr>
        </p:nvSpPr>
        <p:spPr>
          <a:xfrm>
            <a:off x="1143000" y="685800"/>
            <a:ext cx="4572000" cy="3429000"/>
          </a:xfrm>
          <a:ln/>
        </p:spPr>
      </p:sp>
      <p:sp>
        <p:nvSpPr>
          <p:cNvPr id="124931" name="Marcador de Posição de Notas 2"/>
          <p:cNvSpPr>
            <a:spLocks noGrp="1"/>
          </p:cNvSpPr>
          <p:nvPr>
            <p:ph type="body" idx="1"/>
          </p:nvPr>
        </p:nvSpPr>
        <p:spPr>
          <a:noFill/>
        </p:spPr>
        <p:txBody>
          <a:bodyPr/>
          <a:lstStyle/>
          <a:p>
            <a:r>
              <a:rPr lang="en-US" altLang="en-US" sz="900"/>
              <a:t>As a result, targeting more specific users makes the design easier. Personas help do this.</a:t>
            </a:r>
          </a:p>
          <a:p>
            <a:r>
              <a:rPr lang="en-US" altLang="en-US"/>
              <a:t>Personas are models of the people who will be using the VR application. Getting</a:t>
            </a:r>
          </a:p>
          <a:p>
            <a:r>
              <a:rPr lang="en-US" altLang="en-US"/>
              <a:t>clear on users by explicitly defining personas helps to prevent the design from being driven by design/engineering convenience where users are expected to adapt to the system. Not only should the application be defined and designed around these per- sonas, but representative users can be targeted to collect feedback for the Learn Stage (Chapter</a:t>
            </a:r>
          </a:p>
        </p:txBody>
      </p:sp>
      <p:sp>
        <p:nvSpPr>
          <p:cNvPr id="4" name="Marcador de Posição do Número do Diapositivo 3"/>
          <p:cNvSpPr>
            <a:spLocks noGrp="1"/>
          </p:cNvSpPr>
          <p:nvPr>
            <p:ph type="sldNum" sz="quarter" idx="5"/>
          </p:nvPr>
        </p:nvSpPr>
        <p:spPr/>
        <p:txBody>
          <a:bodyPr/>
          <a:lstStyle/>
          <a:p>
            <a:pPr>
              <a:defRPr/>
            </a:pPr>
            <a:fld id="{37FF74F9-86A4-43C4-B487-CCCDB47C61BD}" type="slidenum">
              <a:rPr lang="pt-PT" smtClean="0"/>
              <a:pPr>
                <a:defRPr/>
              </a:pPr>
              <a:t>35</a:t>
            </a:fld>
            <a:endParaRPr lang="pt-P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a:solidFill>
                  <a:schemeClr val="tx1"/>
                </a:solidFill>
                <a:effectLst/>
                <a:latin typeface="+mn-lt"/>
                <a:ea typeface="+mn-ea"/>
                <a:cs typeface="+mn-cs"/>
              </a:rPr>
              <a:t>One of the main difficulties of the persona method is getting participants to use it (Browne, 2011). In a short while, we’ll let you in on </a:t>
            </a:r>
            <a:r>
              <a:rPr lang="en-US" sz="1200" b="0" i="0" kern="1200" err="1">
                <a:solidFill>
                  <a:schemeClr val="tx1"/>
                </a:solidFill>
                <a:effectLst/>
                <a:latin typeface="+mn-lt"/>
                <a:ea typeface="+mn-ea"/>
                <a:cs typeface="+mn-cs"/>
              </a:rPr>
              <a:t>Lene</a:t>
            </a:r>
            <a:r>
              <a:rPr lang="en-US" sz="1200" b="0" i="0" kern="1200">
                <a:solidFill>
                  <a:schemeClr val="tx1"/>
                </a:solidFill>
                <a:effectLst/>
                <a:latin typeface="+mn-lt"/>
                <a:ea typeface="+mn-ea"/>
                <a:cs typeface="+mn-cs"/>
              </a:rPr>
              <a:t> Nielsen’s model, which sets out to cover this problem though a 10‑step process of creating an engaging persona.</a:t>
            </a:r>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36</a:t>
            </a:fld>
            <a:endParaRPr lang="en-US"/>
          </a:p>
        </p:txBody>
      </p:sp>
    </p:spTree>
    <p:extLst>
      <p:ext uri="{BB962C8B-B14F-4D97-AF65-F5344CB8AC3E}">
        <p14:creationId xmlns:p14="http://schemas.microsoft.com/office/powerpoint/2010/main" val="2725309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a:solidFill>
                  <a:schemeClr val="tx1"/>
                </a:solidFill>
                <a:effectLst/>
                <a:latin typeface="+mn-lt"/>
                <a:ea typeface="+mn-ea"/>
                <a:cs typeface="+mn-cs"/>
              </a:rPr>
              <a:t>The an ideal process but sometimes it is not possible to include all the steps in the project. Here we outline the 10-step process as described by </a:t>
            </a:r>
            <a:r>
              <a:rPr lang="en-US" sz="1200" b="0" i="0" kern="1200" err="1">
                <a:solidFill>
                  <a:schemeClr val="tx1"/>
                </a:solidFill>
                <a:effectLst/>
                <a:latin typeface="+mn-lt"/>
                <a:ea typeface="+mn-ea"/>
                <a:cs typeface="+mn-cs"/>
              </a:rPr>
              <a:t>Lene</a:t>
            </a:r>
            <a:r>
              <a:rPr lang="en-US" sz="1200" b="0" i="0" kern="1200">
                <a:solidFill>
                  <a:schemeClr val="tx1"/>
                </a:solidFill>
                <a:effectLst/>
                <a:latin typeface="+mn-lt"/>
                <a:ea typeface="+mn-ea"/>
                <a:cs typeface="+mn-cs"/>
              </a:rPr>
              <a:t> Nielsen in her </a:t>
            </a:r>
            <a:r>
              <a:rPr lang="en-US" sz="1200" b="0" i="0" u="none" strike="noStrike" kern="1200">
                <a:solidFill>
                  <a:schemeClr val="tx1"/>
                </a:solidFill>
                <a:effectLst/>
                <a:latin typeface="+mn-lt"/>
                <a:ea typeface="+mn-ea"/>
                <a:cs typeface="+mn-cs"/>
                <a:hlinkClick r:id="rId3" tooltip="What is Interaction Design Foundation?"/>
              </a:rPr>
              <a:t>Interaction Design Foundation</a:t>
            </a:r>
            <a:r>
              <a:rPr lang="en-US" sz="1200" b="0" i="0"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encyclopedia article, Personas.</a:t>
            </a:r>
            <a:endParaRPr lang="en-US" sz="1200" b="0" i="0" kern="1200">
              <a:solidFill>
                <a:schemeClr val="tx1"/>
              </a:solidFill>
              <a:effectLst/>
              <a:latin typeface="+mn-lt"/>
              <a:ea typeface="+mn-ea"/>
              <a:cs typeface="+mn-cs"/>
            </a:endParaRPr>
          </a:p>
          <a:p>
            <a:r>
              <a:rPr lang="en-US" sz="1200" b="0" i="1" kern="1200">
                <a:solidFill>
                  <a:schemeClr val="tx1"/>
                </a:solidFill>
                <a:effectLst/>
                <a:latin typeface="+mn-lt"/>
                <a:ea typeface="+mn-ea"/>
                <a:cs typeface="+mn-cs"/>
              </a:rPr>
              <a:t>1. Collect data. </a:t>
            </a:r>
            <a:r>
              <a:rPr lang="en-US" sz="1200" b="0" i="0" kern="1200">
                <a:solidFill>
                  <a:schemeClr val="tx1"/>
                </a:solidFill>
                <a:effectLst/>
                <a:latin typeface="+mn-lt"/>
                <a:ea typeface="+mn-ea"/>
                <a:cs typeface="+mn-cs"/>
              </a:rPr>
              <a:t>Collect as much knowledge about the users as possible. Perform high-quality user research of actual users in your target user group. In Design Thinking, the research phase is the first phase, also known as the </a:t>
            </a:r>
            <a:r>
              <a:rPr lang="en-US" sz="1200" b="0" i="0" kern="1200" err="1">
                <a:solidFill>
                  <a:schemeClr val="tx1"/>
                </a:solidFill>
                <a:effectLst/>
                <a:latin typeface="+mn-lt"/>
                <a:ea typeface="+mn-ea"/>
                <a:cs typeface="+mn-cs"/>
              </a:rPr>
              <a:t>Empathise</a:t>
            </a:r>
            <a:r>
              <a:rPr lang="en-US" sz="1200" b="0" i="0" kern="1200">
                <a:solidFill>
                  <a:schemeClr val="tx1"/>
                </a:solidFill>
                <a:effectLst/>
                <a:latin typeface="+mn-lt"/>
                <a:ea typeface="+mn-ea"/>
                <a:cs typeface="+mn-cs"/>
              </a:rPr>
              <a:t> phase.</a:t>
            </a:r>
          </a:p>
          <a:p>
            <a:r>
              <a:rPr lang="en-US" sz="1200" b="0" i="1" kern="1200">
                <a:solidFill>
                  <a:schemeClr val="tx1"/>
                </a:solidFill>
                <a:effectLst/>
                <a:latin typeface="+mn-lt"/>
                <a:ea typeface="+mn-ea"/>
                <a:cs typeface="+mn-cs"/>
              </a:rPr>
              <a:t>2. Form a hypothesis.</a:t>
            </a:r>
            <a:r>
              <a:rPr lang="en-US" sz="1200" b="0" i="0" kern="1200">
                <a:solidFill>
                  <a:schemeClr val="tx1"/>
                </a:solidFill>
                <a:effectLst/>
                <a:latin typeface="+mn-lt"/>
                <a:ea typeface="+mn-ea"/>
                <a:cs typeface="+mn-cs"/>
              </a:rPr>
              <a:t> Based upon your initial research, you will form a general idea of the various users within the focus area of the project, including the ways users differ from one another – For instance, you can use </a:t>
            </a:r>
            <a:r>
              <a:rPr lang="en-US" sz="1200" b="0" i="0" u="none" strike="noStrike" kern="1200">
                <a:solidFill>
                  <a:schemeClr val="tx1"/>
                </a:solidFill>
                <a:effectLst/>
                <a:latin typeface="+mn-lt"/>
                <a:ea typeface="+mn-ea"/>
                <a:cs typeface="+mn-cs"/>
                <a:hlinkClick r:id="rId5" tooltip="What is Affinity Diagrams?"/>
              </a:rPr>
              <a:t>Affinity Diagrams</a:t>
            </a:r>
            <a:r>
              <a:rPr lang="en-US" sz="1200" b="0" i="0" kern="1200">
                <a:solidFill>
                  <a:schemeClr val="tx1"/>
                </a:solidFill>
                <a:effectLst/>
                <a:latin typeface="+mn-lt"/>
                <a:ea typeface="+mn-ea"/>
                <a:cs typeface="+mn-cs"/>
              </a:rPr>
              <a:t> and </a:t>
            </a:r>
            <a:r>
              <a:rPr lang="en-US" sz="1200" b="0" i="0" u="none" strike="noStrike" kern="1200">
                <a:solidFill>
                  <a:schemeClr val="tx1"/>
                </a:solidFill>
                <a:effectLst/>
                <a:latin typeface="+mn-lt"/>
                <a:ea typeface="+mn-ea"/>
                <a:cs typeface="+mn-cs"/>
                <a:hlinkClick r:id="rId6" tooltip="What is Empathy?"/>
              </a:rPr>
              <a:t>Empathy</a:t>
            </a:r>
            <a:r>
              <a:rPr lang="en-US" sz="1200" b="0" i="0" kern="1200">
                <a:solidFill>
                  <a:schemeClr val="tx1"/>
                </a:solidFill>
                <a:effectLst/>
                <a:latin typeface="+mn-lt"/>
                <a:ea typeface="+mn-ea"/>
                <a:cs typeface="+mn-cs"/>
              </a:rPr>
              <a:t> Maps.</a:t>
            </a:r>
          </a:p>
          <a:p>
            <a:r>
              <a:rPr lang="en-US" sz="1200" b="0" i="1" kern="1200">
                <a:solidFill>
                  <a:schemeClr val="tx1"/>
                </a:solidFill>
                <a:effectLst/>
                <a:latin typeface="+mn-lt"/>
                <a:ea typeface="+mn-ea"/>
                <a:cs typeface="+mn-cs"/>
              </a:rPr>
              <a:t>3. Everyone accepts the hypothesis.</a:t>
            </a:r>
            <a:r>
              <a:rPr lang="en-US" sz="1200" b="0" i="0" kern="1200">
                <a:solidFill>
                  <a:schemeClr val="tx1"/>
                </a:solidFill>
                <a:effectLst/>
                <a:latin typeface="+mn-lt"/>
                <a:ea typeface="+mn-ea"/>
                <a:cs typeface="+mn-cs"/>
              </a:rPr>
              <a:t> The goal is to support or reject the first hypothesis about the differences between the users. You can do this by confronting project participants with the hypothesis and comparing it to existing knowledge.</a:t>
            </a:r>
          </a:p>
          <a:p>
            <a:r>
              <a:rPr lang="en-US" sz="1200" b="0" i="1" kern="1200">
                <a:solidFill>
                  <a:schemeClr val="tx1"/>
                </a:solidFill>
                <a:effectLst/>
                <a:latin typeface="+mn-lt"/>
                <a:ea typeface="+mn-ea"/>
                <a:cs typeface="+mn-cs"/>
              </a:rPr>
              <a:t>4. Establish a number.</a:t>
            </a:r>
            <a:r>
              <a:rPr lang="en-US" sz="1200" b="0" i="0" kern="1200">
                <a:solidFill>
                  <a:schemeClr val="tx1"/>
                </a:solidFill>
                <a:effectLst/>
                <a:latin typeface="+mn-lt"/>
                <a:ea typeface="+mn-ea"/>
                <a:cs typeface="+mn-cs"/>
              </a:rPr>
              <a:t> You will decide upon the final number of personas, which it makes sense to create. Most often, you would want to create more than one persona for each product or service, but you should always choose just one persona as your primary focus.</a:t>
            </a:r>
          </a:p>
          <a:p>
            <a:r>
              <a:rPr lang="en-US" sz="1200" b="0" i="1" kern="1200">
                <a:solidFill>
                  <a:schemeClr val="tx1"/>
                </a:solidFill>
                <a:effectLst/>
                <a:latin typeface="+mn-lt"/>
                <a:ea typeface="+mn-ea"/>
                <a:cs typeface="+mn-cs"/>
              </a:rPr>
              <a:t>5. Describe the personas.</a:t>
            </a:r>
            <a:r>
              <a:rPr lang="en-US" sz="1200" b="0" i="0" kern="1200">
                <a:solidFill>
                  <a:schemeClr val="tx1"/>
                </a:solidFill>
                <a:effectLst/>
                <a:latin typeface="+mn-lt"/>
                <a:ea typeface="+mn-ea"/>
                <a:cs typeface="+mn-cs"/>
              </a:rPr>
              <a:t> The purpose of working with personas is to be able to develop solutions, products and services based upon the needs and goals of your users. Be sure to describe personas in a such way so as to express enough understanding and empathy to understand the users.</a:t>
            </a:r>
          </a:p>
          <a:p>
            <a:r>
              <a:rPr lang="en-US" sz="1200" b="0" i="0" kern="1200">
                <a:solidFill>
                  <a:schemeClr val="tx1"/>
                </a:solidFill>
                <a:effectLst/>
                <a:latin typeface="+mn-lt"/>
                <a:ea typeface="+mn-ea"/>
                <a:cs typeface="+mn-cs"/>
              </a:rPr>
              <a:t>You should include details about the user’s education, lifestyle, interests, values, goals, needs, limitations, desires, attitudes, and patterns of </a:t>
            </a:r>
            <a:r>
              <a:rPr lang="en-US" sz="1200" b="0" i="0" kern="1200" err="1">
                <a:solidFill>
                  <a:schemeClr val="tx1"/>
                </a:solidFill>
                <a:effectLst/>
                <a:latin typeface="+mn-lt"/>
                <a:ea typeface="+mn-ea"/>
                <a:cs typeface="+mn-cs"/>
              </a:rPr>
              <a:t>behaviour</a:t>
            </a:r>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Add a few fictional personal details to make the persona a realistic character.</a:t>
            </a:r>
          </a:p>
          <a:p>
            <a:r>
              <a:rPr lang="en-US" sz="1200" b="0" i="0" kern="1200">
                <a:solidFill>
                  <a:schemeClr val="tx1"/>
                </a:solidFill>
                <a:effectLst/>
                <a:latin typeface="+mn-lt"/>
                <a:ea typeface="+mn-ea"/>
                <a:cs typeface="+mn-cs"/>
              </a:rPr>
              <a:t>Give each of your personas a name.</a:t>
            </a:r>
          </a:p>
          <a:p>
            <a:r>
              <a:rPr lang="en-US" sz="1200" b="0" i="0" kern="1200">
                <a:solidFill>
                  <a:schemeClr val="tx1"/>
                </a:solidFill>
                <a:effectLst/>
                <a:latin typeface="+mn-lt"/>
                <a:ea typeface="+mn-ea"/>
                <a:cs typeface="+mn-cs"/>
              </a:rPr>
              <a:t>Create 1–2-pages of descriptions for each persona.</a:t>
            </a:r>
          </a:p>
          <a:p>
            <a:r>
              <a:rPr lang="en-US" sz="1200" b="0" i="1" kern="1200">
                <a:solidFill>
                  <a:schemeClr val="tx1"/>
                </a:solidFill>
                <a:effectLst/>
                <a:latin typeface="+mn-lt"/>
                <a:ea typeface="+mn-ea"/>
                <a:cs typeface="+mn-cs"/>
              </a:rPr>
              <a:t>6. Prepare situations or scenarios for your personas.</a:t>
            </a:r>
            <a:r>
              <a:rPr lang="en-US" sz="1200" b="0" i="0" kern="1200">
                <a:solidFill>
                  <a:schemeClr val="tx1"/>
                </a:solidFill>
                <a:effectLst/>
                <a:latin typeface="+mn-lt"/>
                <a:ea typeface="+mn-ea"/>
                <a:cs typeface="+mn-cs"/>
              </a:rPr>
              <a:t> This engaging persona method is directed at creating scenarios that describe solutions. For this purpose, you should describe a number of specific situations that could trigger use of the product or service you are designing. In other words, situations are the basis of a scenario. You can give each of your personas life by creating scenarios that feature them in the role of a user. Scenarios usually start by placing the persona in a specific context with a problem they want to or have to solve.</a:t>
            </a:r>
          </a:p>
          <a:p>
            <a:r>
              <a:rPr lang="en-US" sz="1200" b="0" i="1" kern="1200">
                <a:solidFill>
                  <a:schemeClr val="tx1"/>
                </a:solidFill>
                <a:effectLst/>
                <a:latin typeface="+mn-lt"/>
                <a:ea typeface="+mn-ea"/>
                <a:cs typeface="+mn-cs"/>
              </a:rPr>
              <a:t>7. Obtain acceptance from the </a:t>
            </a:r>
            <a:r>
              <a:rPr lang="en-US" sz="1200" b="0" i="1" kern="1200" err="1">
                <a:solidFill>
                  <a:schemeClr val="tx1"/>
                </a:solidFill>
                <a:effectLst/>
                <a:latin typeface="+mn-lt"/>
                <a:ea typeface="+mn-ea"/>
                <a:cs typeface="+mn-cs"/>
              </a:rPr>
              <a:t>organisation</a:t>
            </a:r>
            <a:r>
              <a:rPr lang="en-US" sz="1200" b="0" i="1" kern="1200">
                <a:solidFill>
                  <a:schemeClr val="tx1"/>
                </a:solidFill>
                <a:effectLst/>
                <a:latin typeface="+mn-lt"/>
                <a:ea typeface="+mn-ea"/>
                <a:cs typeface="+mn-cs"/>
              </a:rPr>
              <a:t>.</a:t>
            </a:r>
            <a:r>
              <a:rPr lang="en-US" sz="1200" b="0" i="0" kern="1200">
                <a:solidFill>
                  <a:schemeClr val="tx1"/>
                </a:solidFill>
                <a:effectLst/>
                <a:latin typeface="+mn-lt"/>
                <a:ea typeface="+mn-ea"/>
                <a:cs typeface="+mn-cs"/>
              </a:rPr>
              <a:t> It is a common thread throughout all 10 steps that the goal of the method is to involve the project participants. As such, as many team members as possible should participate in the development of the personas, and it is important to obtain the acceptance and recognition of the participants of the various steps. In order to achieve this, you can choose between two strategies: You can ask the participants for their opinion, or you can let them participate actively in the process.</a:t>
            </a:r>
          </a:p>
          <a:p>
            <a:r>
              <a:rPr lang="en-US" sz="1200" b="0" i="1" kern="1200">
                <a:solidFill>
                  <a:schemeClr val="tx1"/>
                </a:solidFill>
                <a:effectLst/>
                <a:latin typeface="+mn-lt"/>
                <a:ea typeface="+mn-ea"/>
                <a:cs typeface="+mn-cs"/>
              </a:rPr>
              <a:t>8. Disseminate knowledge.</a:t>
            </a:r>
            <a:r>
              <a:rPr lang="en-US" sz="1200" b="0" i="0" kern="1200">
                <a:solidFill>
                  <a:schemeClr val="tx1"/>
                </a:solidFill>
                <a:effectLst/>
                <a:latin typeface="+mn-lt"/>
                <a:ea typeface="+mn-ea"/>
                <a:cs typeface="+mn-cs"/>
              </a:rPr>
              <a:t> In order for the participants to use the method, the persona descriptions should be disseminated to all. It is important to decide early on how you want to disseminate this knowledge to those who have not participated directly in the process, to future new employees, and to possible external partners. The dissemination of knowledge also includes how the project participants will be given access to the underlying data.</a:t>
            </a:r>
          </a:p>
          <a:p>
            <a:r>
              <a:rPr lang="en-US" sz="1200" b="0" i="1" kern="1200">
                <a:solidFill>
                  <a:schemeClr val="tx1"/>
                </a:solidFill>
                <a:effectLst/>
                <a:latin typeface="+mn-lt"/>
                <a:ea typeface="+mn-ea"/>
                <a:cs typeface="+mn-cs"/>
              </a:rPr>
              <a:t>9. Everyone prepares scenarios.</a:t>
            </a:r>
            <a:r>
              <a:rPr lang="en-US" sz="1200" b="0" i="0" kern="1200">
                <a:solidFill>
                  <a:schemeClr val="tx1"/>
                </a:solidFill>
                <a:effectLst/>
                <a:latin typeface="+mn-lt"/>
                <a:ea typeface="+mn-ea"/>
                <a:cs typeface="+mn-cs"/>
              </a:rPr>
              <a:t> Personas have no value in themselves, until the persona becomes part of a scenario – the story about how the persona uses a future product – it does not have real value.</a:t>
            </a:r>
          </a:p>
          <a:p>
            <a:r>
              <a:rPr lang="en-US" sz="1200" b="0" i="1" kern="1200">
                <a:solidFill>
                  <a:schemeClr val="tx1"/>
                </a:solidFill>
                <a:effectLst/>
                <a:latin typeface="+mn-lt"/>
                <a:ea typeface="+mn-ea"/>
                <a:cs typeface="+mn-cs"/>
              </a:rPr>
              <a:t>10. Make ongoing adjustments.</a:t>
            </a:r>
            <a:r>
              <a:rPr lang="en-US" sz="1200" b="0" i="0" kern="1200">
                <a:solidFill>
                  <a:schemeClr val="tx1"/>
                </a:solidFill>
                <a:effectLst/>
                <a:latin typeface="+mn-lt"/>
                <a:ea typeface="+mn-ea"/>
                <a:cs typeface="+mn-cs"/>
              </a:rPr>
              <a:t> The last step is the future life of the persona descriptions. You should revise the descriptions on a regular basis. New information and new aspects may affect the descriptions. Sometimes you would need to rewrite the existing persona descriptions, add new personas, or eliminate outdated personas.</a:t>
            </a:r>
          </a:p>
          <a:p>
            <a:endParaRPr lang="en-US" sz="1200" b="0" i="0" kern="1200">
              <a:solidFill>
                <a:schemeClr val="tx1"/>
              </a:solidFill>
              <a:effectLst/>
              <a:latin typeface="+mn-lt"/>
              <a:ea typeface="+mn-ea"/>
              <a:cs typeface="+mn-cs"/>
            </a:endParaRPr>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37</a:t>
            </a:fld>
            <a:endParaRPr lang="en-US"/>
          </a:p>
        </p:txBody>
      </p:sp>
    </p:spTree>
    <p:extLst>
      <p:ext uri="{BB962C8B-B14F-4D97-AF65-F5344CB8AC3E}">
        <p14:creationId xmlns:p14="http://schemas.microsoft.com/office/powerpoint/2010/main" val="1550810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1" i="0" kern="1200">
                <a:solidFill>
                  <a:schemeClr val="tx1"/>
                </a:solidFill>
                <a:effectLst/>
                <a:latin typeface="+mn-lt"/>
                <a:ea typeface="+mn-ea"/>
                <a:cs typeface="+mn-cs"/>
              </a:rPr>
              <a:t>The Take Away</a:t>
            </a:r>
          </a:p>
          <a:p>
            <a:r>
              <a:rPr lang="en-US" sz="1200" b="0" i="0" kern="1200">
                <a:solidFill>
                  <a:schemeClr val="tx1"/>
                </a:solidFill>
                <a:effectLst/>
                <a:latin typeface="+mn-lt"/>
                <a:ea typeface="+mn-ea"/>
                <a:cs typeface="+mn-cs"/>
              </a:rPr>
              <a:t>Personas are fictional characters. You create personas based on your research to help you understand your users’ needs, experiences, </a:t>
            </a:r>
            <a:r>
              <a:rPr lang="en-US" sz="1200" b="0" i="0" kern="1200" err="1">
                <a:solidFill>
                  <a:schemeClr val="tx1"/>
                </a:solidFill>
                <a:effectLst/>
                <a:latin typeface="+mn-lt"/>
                <a:ea typeface="+mn-ea"/>
                <a:cs typeface="+mn-cs"/>
              </a:rPr>
              <a:t>behaviours</a:t>
            </a:r>
            <a:r>
              <a:rPr lang="en-US" sz="1200" b="0" i="0" kern="1200">
                <a:solidFill>
                  <a:schemeClr val="tx1"/>
                </a:solidFill>
                <a:effectLst/>
                <a:latin typeface="+mn-lt"/>
                <a:ea typeface="+mn-ea"/>
                <a:cs typeface="+mn-cs"/>
              </a:rPr>
              <a:t> and goals. Creating personas will help you identify with and understand the user you’re designing for. Personas make the design task at hand less complex, they will guide your ideation processes, and they will help you to achieve the goal of creating a good user experience for your target user group. Engaging personas </a:t>
            </a:r>
            <a:r>
              <a:rPr lang="en-US" sz="1200" b="0" i="0" kern="1200" err="1">
                <a:solidFill>
                  <a:schemeClr val="tx1"/>
                </a:solidFill>
                <a:effectLst/>
                <a:latin typeface="+mn-lt"/>
                <a:ea typeface="+mn-ea"/>
                <a:cs typeface="+mn-cs"/>
              </a:rPr>
              <a:t>emphasise</a:t>
            </a:r>
            <a:r>
              <a:rPr lang="en-US" sz="1200" b="0" i="0" kern="1200">
                <a:solidFill>
                  <a:schemeClr val="tx1"/>
                </a:solidFill>
                <a:effectLst/>
                <a:latin typeface="+mn-lt"/>
                <a:ea typeface="+mn-ea"/>
                <a:cs typeface="+mn-cs"/>
              </a:rPr>
              <a:t> how stories can engage and bring the personas to life. The 10-step process covers the entire process from the preliminary data collection, through active use, to continued development of personas.</a:t>
            </a:r>
          </a:p>
          <a:p>
            <a:r>
              <a:rPr lang="pt-PT" sz="1200" b="1" i="0" kern="1200" err="1">
                <a:solidFill>
                  <a:schemeClr val="tx1"/>
                </a:solidFill>
                <a:effectLst/>
                <a:latin typeface="+mn-lt"/>
                <a:ea typeface="+mn-ea"/>
                <a:cs typeface="+mn-cs"/>
              </a:rPr>
              <a:t>History</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method of developing personas stems from IT system development during the late 1990s where researchers had begun reflecting on how you could best communicate an understanding of the users. Various concepts emerged, such as user archetypes, user models, lifestyle snapshots, and model users. In 1999, Alan Cooper published his successful book, </a:t>
            </a:r>
            <a:r>
              <a:rPr lang="en-US" sz="1200" b="0" i="1" kern="1200">
                <a:solidFill>
                  <a:schemeClr val="tx1"/>
                </a:solidFill>
                <a:effectLst/>
                <a:latin typeface="+mn-lt"/>
                <a:ea typeface="+mn-ea"/>
                <a:cs typeface="+mn-cs"/>
              </a:rPr>
              <a:t>The Inmates are Running the Asylum,</a:t>
            </a:r>
            <a:r>
              <a:rPr lang="en-US" sz="1200" b="0" i="0" kern="1200">
                <a:solidFill>
                  <a:schemeClr val="tx1"/>
                </a:solidFill>
                <a:effectLst/>
                <a:latin typeface="+mn-lt"/>
                <a:ea typeface="+mn-ea"/>
                <a:cs typeface="+mn-cs"/>
              </a:rPr>
              <a:t> where he, as the first person ever, described personas as a method we can use to describe fictitious users. There are a vast number of articles and books about personas, however a unified understanding of one single way to apply the method doesn’t exist, nor does a definition of what a persona description should contain exactly.</a:t>
            </a:r>
            <a:endParaRPr lang="en-US"/>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38</a:t>
            </a:fld>
            <a:endParaRPr lang="en-US"/>
          </a:p>
        </p:txBody>
      </p:sp>
    </p:spTree>
    <p:extLst>
      <p:ext uri="{BB962C8B-B14F-4D97-AF65-F5344CB8AC3E}">
        <p14:creationId xmlns:p14="http://schemas.microsoft.com/office/powerpoint/2010/main" val="218582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Marcador de Posição da Imagem do Diapositivo 1">
            <a:extLst>
              <a:ext uri="{FF2B5EF4-FFF2-40B4-BE49-F238E27FC236}">
                <a16:creationId xmlns:a16="http://schemas.microsoft.com/office/drawing/2014/main" id="{703BE848-8A18-4B8B-85CF-8744271D3B42}"/>
              </a:ext>
            </a:extLst>
          </p:cNvPr>
          <p:cNvSpPr>
            <a:spLocks noGrp="1" noRot="1" noChangeAspect="1" noChangeArrowheads="1" noTextEdit="1"/>
          </p:cNvSpPr>
          <p:nvPr>
            <p:ph type="sldImg"/>
          </p:nvPr>
        </p:nvSpPr>
        <p:spPr>
          <a:xfrm>
            <a:off x="992188" y="768350"/>
            <a:ext cx="5114925" cy="3836988"/>
          </a:xfrm>
          <a:ln/>
        </p:spPr>
      </p:sp>
      <p:sp>
        <p:nvSpPr>
          <p:cNvPr id="10243" name="Marcador de Posição de Notas 2">
            <a:extLst>
              <a:ext uri="{FF2B5EF4-FFF2-40B4-BE49-F238E27FC236}">
                <a16:creationId xmlns:a16="http://schemas.microsoft.com/office/drawing/2014/main" id="{1C3E676D-8086-4B20-934B-7026A7F5A197}"/>
              </a:ext>
            </a:extLst>
          </p:cNvPr>
          <p:cNvSpPr>
            <a:spLocks noGrp="1" noChangeArrowheads="1"/>
          </p:cNvSpPr>
          <p:nvPr>
            <p:ph type="body" idx="1"/>
          </p:nvPr>
        </p:nvSpPr>
        <p:spPr>
          <a:noFill/>
        </p:spPr>
        <p:txBody>
          <a:bodyPr/>
          <a:lstStyle/>
          <a:p>
            <a:r>
              <a:rPr lang="en-US" altLang="en-US">
                <a:latin typeface="Arial" panose="020B0604020202020204" pitchFamily="34" charset="0"/>
              </a:rPr>
              <a:t>namely the </a:t>
            </a:r>
            <a:r>
              <a:rPr lang="en-US" altLang="en-US" b="1">
                <a:latin typeface="Arial" panose="020B0604020202020204" pitchFamily="34" charset="0"/>
              </a:rPr>
              <a:t>definition of mental models</a:t>
            </a:r>
            <a:r>
              <a:rPr lang="en-US" altLang="en-US">
                <a:latin typeface="Arial" panose="020B0604020202020204" pitchFamily="34" charset="0"/>
              </a:rPr>
              <a:t>. A mental model is </a:t>
            </a:r>
            <a:r>
              <a:rPr lang="en-US" altLang="en-US" b="1">
                <a:latin typeface="Arial" panose="020B0604020202020204" pitchFamily="34" charset="0"/>
              </a:rPr>
              <a:t>what the user believes </a:t>
            </a:r>
            <a:r>
              <a:rPr lang="en-US" altLang="en-US">
                <a:latin typeface="Arial" panose="020B0604020202020204" pitchFamily="34" charset="0"/>
              </a:rPr>
              <a:t>about the system at hand.</a:t>
            </a:r>
          </a:p>
          <a:p>
            <a:r>
              <a:rPr lang="en-US" altLang="en-US">
                <a:latin typeface="Arial" panose="020B0604020202020204" pitchFamily="34" charset="0"/>
              </a:rPr>
              <a:t>Note the two important elements of this definition:</a:t>
            </a:r>
          </a:p>
          <a:p>
            <a:r>
              <a:rPr lang="en-US" altLang="en-US">
                <a:latin typeface="Arial" panose="020B0604020202020204" pitchFamily="34" charset="0"/>
              </a:rPr>
              <a:t>A mental model is based on </a:t>
            </a:r>
            <a:r>
              <a:rPr lang="en-US" altLang="en-US" b="1">
                <a:latin typeface="Arial" panose="020B0604020202020204" pitchFamily="34" charset="0"/>
              </a:rPr>
              <a:t>belief, not facts</a:t>
            </a:r>
            <a:r>
              <a:rPr lang="en-US" altLang="en-US">
                <a:latin typeface="Arial" panose="020B0604020202020204" pitchFamily="34" charset="0"/>
              </a:rPr>
              <a:t>: that is, it's a model of what users know (or think they know) about a system such as your website. Hopefully, users' thinking is closely related to reality because they </a:t>
            </a:r>
            <a:r>
              <a:rPr lang="en-US" altLang="en-US" b="1">
                <a:latin typeface="Arial" panose="020B0604020202020204" pitchFamily="34" charset="0"/>
              </a:rPr>
              <a:t>base their predictions </a:t>
            </a:r>
            <a:r>
              <a:rPr lang="en-US" altLang="en-US">
                <a:latin typeface="Arial" panose="020B0604020202020204" pitchFamily="34" charset="0"/>
              </a:rPr>
              <a:t>about the system on their mental models and thus plan their future </a:t>
            </a:r>
            <a:r>
              <a:rPr lang="en-US" altLang="en-US" b="1">
                <a:latin typeface="Arial" panose="020B0604020202020204" pitchFamily="34" charset="0"/>
              </a:rPr>
              <a:t>actions </a:t>
            </a:r>
            <a:r>
              <a:rPr lang="en-US" altLang="en-US">
                <a:latin typeface="Arial" panose="020B0604020202020204" pitchFamily="34" charset="0"/>
              </a:rPr>
              <a:t>based on how that model predicts the appropriate course. It's a prime goal for designers to make the user interface communicate the system's basic nature well enough that users form reasonably accurate (and thus useful) mental models.</a:t>
            </a:r>
          </a:p>
          <a:p>
            <a:r>
              <a:rPr lang="en-US" altLang="en-US">
                <a:latin typeface="Arial" panose="020B0604020202020204" pitchFamily="34" charset="0"/>
              </a:rPr>
              <a:t>Individual users each have their own mental model. A mental model is internal to each user's brain, and different users might construct different mental models of the same user interface. Further, one of usability's big dilemmas is the common </a:t>
            </a:r>
            <a:r>
              <a:rPr lang="en-US" altLang="en-US" b="1">
                <a:latin typeface="Arial" panose="020B0604020202020204" pitchFamily="34" charset="0"/>
              </a:rPr>
              <a:t>gap between designers' and users' mental models</a:t>
            </a:r>
            <a:r>
              <a:rPr lang="en-US" altLang="en-US">
                <a:latin typeface="Arial" panose="020B0604020202020204" pitchFamily="34" charset="0"/>
              </a:rPr>
              <a:t>. Because designers know too much, they form wonderful mental models of their own creations, leading them to believe that each feature is easy to understand. Users' mental models of the UI are likely to be somewhat more deficient, making it more likely for people to make mistakes and find the design much more difficult to use.</a:t>
            </a:r>
          </a:p>
          <a:p>
            <a:endParaRPr lang="en-US" altLang="en-US">
              <a:latin typeface="Arial" panose="020B0604020202020204" pitchFamily="34" charset="0"/>
            </a:endParaRPr>
          </a:p>
        </p:txBody>
      </p:sp>
      <p:sp>
        <p:nvSpPr>
          <p:cNvPr id="10244" name="Marcador de Posição do Número do Diapositivo 3">
            <a:extLst>
              <a:ext uri="{FF2B5EF4-FFF2-40B4-BE49-F238E27FC236}">
                <a16:creationId xmlns:a16="http://schemas.microsoft.com/office/drawing/2014/main" id="{17E0221F-4C2F-440D-87FB-649D11C159C6}"/>
              </a:ext>
            </a:extLst>
          </p:cNvPr>
          <p:cNvSpPr>
            <a:spLocks noGrp="1"/>
          </p:cNvSpPr>
          <p:nvPr>
            <p:ph type="sldNum" sz="quarter" idx="5"/>
          </p:nvPr>
        </p:nvSpPr>
        <p:spPr>
          <a:noFill/>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BF4C0C1-ABF1-4234-A812-45DD0C64E005}" type="slidenum">
              <a:rPr lang="en-GB" altLang="en-US" sz="1300" smtClean="0"/>
              <a:pPr>
                <a:spcBef>
                  <a:spcPct val="0"/>
                </a:spcBef>
              </a:pPr>
              <a:t>9</a:t>
            </a:fld>
            <a:endParaRPr lang="en-GB"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a:solidFill>
                  <a:schemeClr val="tx1"/>
                </a:solidFill>
                <a:effectLst/>
                <a:latin typeface="+mn-lt"/>
                <a:ea typeface="+mn-ea"/>
                <a:cs typeface="+mn-cs"/>
              </a:rPr>
              <a:t>scenarios are useful tools for communicating ideas about user actions</a:t>
            </a:r>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39</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1" i="0" kern="1200">
                <a:solidFill>
                  <a:schemeClr val="tx1"/>
                </a:solidFill>
                <a:effectLst/>
                <a:latin typeface="+mn-lt"/>
                <a:ea typeface="+mn-ea"/>
                <a:cs typeface="+mn-cs"/>
              </a:rPr>
              <a:t>What are User Scenarios?</a:t>
            </a:r>
          </a:p>
          <a:p>
            <a:r>
              <a:rPr lang="en-US" sz="1200" b="0" i="0" kern="1200">
                <a:solidFill>
                  <a:schemeClr val="tx1"/>
                </a:solidFill>
                <a:effectLst/>
                <a:latin typeface="+mn-lt"/>
                <a:ea typeface="+mn-ea"/>
                <a:cs typeface="+mn-cs"/>
              </a:rPr>
              <a:t>A user scenario is the fictitious story of a user’s accomplishing an action or goal via a product. It focuses on a user’s </a:t>
            </a:r>
            <a:r>
              <a:rPr lang="en-US" sz="1200" b="0" i="1" kern="1200">
                <a:solidFill>
                  <a:schemeClr val="tx1"/>
                </a:solidFill>
                <a:effectLst/>
                <a:latin typeface="+mn-lt"/>
                <a:ea typeface="+mn-ea"/>
                <a:cs typeface="+mn-cs"/>
              </a:rPr>
              <a:t>motivations</a:t>
            </a:r>
            <a:r>
              <a:rPr lang="en-US" sz="1200" b="0" i="0" kern="1200">
                <a:solidFill>
                  <a:schemeClr val="tx1"/>
                </a:solidFill>
                <a:effectLst/>
                <a:latin typeface="+mn-lt"/>
                <a:ea typeface="+mn-ea"/>
                <a:cs typeface="+mn-cs"/>
              </a:rPr>
              <a:t>, and documents the </a:t>
            </a:r>
            <a:r>
              <a:rPr lang="en-US" sz="1200" b="0" i="1" kern="1200">
                <a:solidFill>
                  <a:schemeClr val="tx1"/>
                </a:solidFill>
                <a:effectLst/>
                <a:latin typeface="+mn-lt"/>
                <a:ea typeface="+mn-ea"/>
                <a:cs typeface="+mn-cs"/>
              </a:rPr>
              <a:t>process</a:t>
            </a:r>
            <a:r>
              <a:rPr lang="en-US" sz="1200" b="0" i="0" kern="1200">
                <a:solidFill>
                  <a:schemeClr val="tx1"/>
                </a:solidFill>
                <a:effectLst/>
                <a:latin typeface="+mn-lt"/>
                <a:ea typeface="+mn-ea"/>
                <a:cs typeface="+mn-cs"/>
              </a:rPr>
              <a:t> by which the user might </a:t>
            </a:r>
            <a:r>
              <a:rPr lang="en-US" sz="1200" b="0" i="1" kern="1200">
                <a:solidFill>
                  <a:schemeClr val="tx1"/>
                </a:solidFill>
                <a:effectLst/>
                <a:latin typeface="+mn-lt"/>
                <a:ea typeface="+mn-ea"/>
                <a:cs typeface="+mn-cs"/>
              </a:rPr>
              <a:t>use</a:t>
            </a:r>
            <a:r>
              <a:rPr lang="en-US" sz="1200" b="0" i="0" kern="1200">
                <a:solidFill>
                  <a:schemeClr val="tx1"/>
                </a:solidFill>
                <a:effectLst/>
                <a:latin typeface="+mn-lt"/>
                <a:ea typeface="+mn-ea"/>
                <a:cs typeface="+mn-cs"/>
              </a:rPr>
              <a:t> a design. User scenarios help designers understand what motivates users when they interact with a design – a useful consideration for ideation and usability testing.</a:t>
            </a:r>
          </a:p>
          <a:p>
            <a:r>
              <a:rPr lang="en-US" sz="1200" b="0" i="0" kern="1200">
                <a:solidFill>
                  <a:schemeClr val="tx1"/>
                </a:solidFill>
                <a:effectLst/>
                <a:latin typeface="+mn-lt"/>
                <a:ea typeface="+mn-ea"/>
                <a:cs typeface="+mn-cs"/>
              </a:rPr>
              <a:t>User scenarios can be used in the ideation phase of a design project. This is where visualizing how a user will use a product or service will help generate design ideas. At such an early stage, the flexibility these scenarios offer to a designer’s imagination is immense—a bonus that can expand a design’s potential to be highly versatile and even transcend market use. A well-known example of the latter case is bubble wrap, whose initial purpose had been to serve as wallpaper. User scenarios can also be used to determine the most important areas to test during usability testing, and to provide guidance on how each test should be done.</a:t>
            </a:r>
          </a:p>
          <a:p>
            <a:r>
              <a:rPr lang="en-US" sz="1200" b="0" i="0" kern="1200">
                <a:solidFill>
                  <a:schemeClr val="tx1"/>
                </a:solidFill>
                <a:effectLst/>
                <a:latin typeface="+mn-lt"/>
                <a:ea typeface="+mn-ea"/>
                <a:cs typeface="+mn-cs"/>
              </a:rPr>
              <a:t>A fundamental point to bear in mind is that user scenarios do </a:t>
            </a:r>
            <a:r>
              <a:rPr lang="en-US" sz="1200" b="0" i="1" kern="1200">
                <a:solidFill>
                  <a:schemeClr val="tx1"/>
                </a:solidFill>
                <a:effectLst/>
                <a:latin typeface="+mn-lt"/>
                <a:ea typeface="+mn-ea"/>
                <a:cs typeface="+mn-cs"/>
              </a:rPr>
              <a:t>not</a:t>
            </a:r>
            <a:r>
              <a:rPr lang="en-US" sz="1200" b="0" i="0" kern="1200">
                <a:solidFill>
                  <a:schemeClr val="tx1"/>
                </a:solidFill>
                <a:effectLst/>
                <a:latin typeface="+mn-lt"/>
                <a:ea typeface="+mn-ea"/>
                <a:cs typeface="+mn-cs"/>
              </a:rPr>
              <a:t> represent </a:t>
            </a:r>
            <a:r>
              <a:rPr lang="en-US" sz="1200" b="0" i="1" kern="1200">
                <a:solidFill>
                  <a:schemeClr val="tx1"/>
                </a:solidFill>
                <a:effectLst/>
                <a:latin typeface="+mn-lt"/>
                <a:ea typeface="+mn-ea"/>
                <a:cs typeface="+mn-cs"/>
              </a:rPr>
              <a:t>all</a:t>
            </a:r>
            <a:r>
              <a:rPr lang="en-US" sz="1200" b="0" i="0" kern="1200">
                <a:solidFill>
                  <a:schemeClr val="tx1"/>
                </a:solidFill>
                <a:effectLst/>
                <a:latin typeface="+mn-lt"/>
                <a:ea typeface="+mn-ea"/>
                <a:cs typeface="+mn-cs"/>
              </a:rPr>
              <a:t> possible users. Instead, they typically account for only the </a:t>
            </a:r>
            <a:r>
              <a:rPr lang="en-US" sz="1200" b="0" i="1" kern="1200">
                <a:solidFill>
                  <a:schemeClr val="tx1"/>
                </a:solidFill>
                <a:effectLst/>
                <a:latin typeface="+mn-lt"/>
                <a:ea typeface="+mn-ea"/>
                <a:cs typeface="+mn-cs"/>
              </a:rPr>
              <a:t>most common</a:t>
            </a:r>
            <a:r>
              <a:rPr lang="en-US" sz="1200" b="0" i="0" kern="1200">
                <a:solidFill>
                  <a:schemeClr val="tx1"/>
                </a:solidFill>
                <a:effectLst/>
                <a:latin typeface="+mn-lt"/>
                <a:ea typeface="+mn-ea"/>
                <a:cs typeface="+mn-cs"/>
              </a:rPr>
              <a:t> users or user motivations. It is therefore common for user scenarios to be based on </a:t>
            </a:r>
            <a:r>
              <a:rPr lang="en-US" sz="1200" b="0" i="1" kern="1200">
                <a:solidFill>
                  <a:schemeClr val="tx1"/>
                </a:solidFill>
                <a:effectLst/>
                <a:latin typeface="+mn-lt"/>
                <a:ea typeface="+mn-ea"/>
                <a:cs typeface="+mn-cs"/>
              </a:rPr>
              <a:t>user personas</a:t>
            </a:r>
            <a:r>
              <a:rPr lang="en-US" sz="1200" b="0" i="0" kern="1200">
                <a:solidFill>
                  <a:schemeClr val="tx1"/>
                </a:solidFill>
                <a:effectLst/>
                <a:latin typeface="+mn-lt"/>
                <a:ea typeface="+mn-ea"/>
                <a:cs typeface="+mn-cs"/>
              </a:rPr>
              <a:t>. Good user scenarios provide context and detail in order to be as accurate and relatable as possible. So as to represent target users in the truest form possible, user scenarios need to be based on some form of insight into or research done with real or prospective users. Consequently, by working through well-thought-out user scenarios populated with valid user personas, a design team will be able to project a stronger light on their work in progress and expose previously obscure problem areas, which they can then remedy.</a:t>
            </a:r>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40</a:t>
            </a:fld>
            <a:endParaRPr lang="en-US"/>
          </a:p>
        </p:txBody>
      </p:sp>
    </p:spTree>
    <p:extLst>
      <p:ext uri="{BB962C8B-B14F-4D97-AF65-F5344CB8AC3E}">
        <p14:creationId xmlns:p14="http://schemas.microsoft.com/office/powerpoint/2010/main" val="3496679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a:solidFill>
                  <a:schemeClr val="tx1"/>
                </a:solidFill>
                <a:effectLst/>
                <a:latin typeface="+mn-lt"/>
                <a:ea typeface="+mn-ea"/>
                <a:cs typeface="+mn-cs"/>
              </a:rPr>
              <a:t>What to Consider When Writing Scenarios</a:t>
            </a:r>
          </a:p>
          <a:p>
            <a:pPr fontAlgn="base"/>
            <a:r>
              <a:rPr lang="en-US" sz="1200" b="0" i="0" kern="1200">
                <a:solidFill>
                  <a:schemeClr val="tx1"/>
                </a:solidFill>
                <a:effectLst/>
                <a:latin typeface="+mn-lt"/>
                <a:ea typeface="+mn-ea"/>
                <a:cs typeface="+mn-cs"/>
              </a:rPr>
              <a:t>Good scenarios are concise but answer the following key questions:</a:t>
            </a:r>
          </a:p>
          <a:p>
            <a:pPr fontAlgn="base"/>
            <a:r>
              <a:rPr lang="en-US" sz="1200" b="1" i="0" kern="1200">
                <a:solidFill>
                  <a:schemeClr val="tx1"/>
                </a:solidFill>
                <a:effectLst/>
                <a:latin typeface="+mn-lt"/>
                <a:ea typeface="+mn-ea"/>
                <a:cs typeface="+mn-cs"/>
              </a:rPr>
              <a:t>Who is the user?</a:t>
            </a:r>
            <a:r>
              <a:rPr lang="en-US" sz="1200" b="0" i="0" kern="1200">
                <a:solidFill>
                  <a:schemeClr val="tx1"/>
                </a:solidFill>
                <a:effectLst/>
                <a:latin typeface="+mn-lt"/>
                <a:ea typeface="+mn-ea"/>
                <a:cs typeface="+mn-cs"/>
              </a:rPr>
              <a:t> Use the personas that have been developed to reflect the real, major user groups coming to your site.</a:t>
            </a:r>
          </a:p>
          <a:p>
            <a:pPr fontAlgn="base"/>
            <a:r>
              <a:rPr lang="en-US" sz="1200" b="1" i="0" kern="1200">
                <a:solidFill>
                  <a:schemeClr val="tx1"/>
                </a:solidFill>
                <a:effectLst/>
                <a:latin typeface="+mn-lt"/>
                <a:ea typeface="+mn-ea"/>
                <a:cs typeface="+mn-cs"/>
              </a:rPr>
              <a:t>Why does the user come to the site? </a:t>
            </a:r>
            <a:r>
              <a:rPr lang="en-US" sz="1200" b="0" i="0" kern="1200">
                <a:solidFill>
                  <a:schemeClr val="tx1"/>
                </a:solidFill>
                <a:effectLst/>
                <a:latin typeface="+mn-lt"/>
                <a:ea typeface="+mn-ea"/>
                <a:cs typeface="+mn-cs"/>
              </a:rPr>
              <a:t> Note what motivates the user to come to the site and their expectations upon arrival, if any.</a:t>
            </a:r>
          </a:p>
          <a:p>
            <a:pPr fontAlgn="base"/>
            <a:r>
              <a:rPr lang="en-US" sz="1200" b="1" i="0" kern="1200">
                <a:solidFill>
                  <a:schemeClr val="tx1"/>
                </a:solidFill>
                <a:effectLst/>
                <a:latin typeface="+mn-lt"/>
                <a:ea typeface="+mn-ea"/>
                <a:cs typeface="+mn-cs"/>
              </a:rPr>
              <a:t>What goals does he/she have</a:t>
            </a:r>
            <a:r>
              <a:rPr lang="en-US" sz="1200" b="0" i="0" kern="1200">
                <a:solidFill>
                  <a:schemeClr val="tx1"/>
                </a:solidFill>
                <a:effectLst/>
                <a:latin typeface="+mn-lt"/>
                <a:ea typeface="+mn-ea"/>
                <a:cs typeface="+mn-cs"/>
              </a:rPr>
              <a:t>? Through task analysis, you can better understand the what the user wants on your site and therefore what the site must have for them to leave satisfied. </a:t>
            </a:r>
          </a:p>
          <a:p>
            <a:pPr fontAlgn="base"/>
            <a:r>
              <a:rPr lang="en-US" sz="1200" b="0" i="0" kern="1200">
                <a:solidFill>
                  <a:schemeClr val="tx1"/>
                </a:solidFill>
                <a:effectLst/>
                <a:latin typeface="+mn-lt"/>
                <a:ea typeface="+mn-ea"/>
                <a:cs typeface="+mn-cs"/>
              </a:rPr>
              <a:t>Some scenarios also answer:</a:t>
            </a:r>
          </a:p>
          <a:p>
            <a:pPr fontAlgn="base"/>
            <a:r>
              <a:rPr lang="en-US" sz="1200" b="1" i="0" kern="1200">
                <a:solidFill>
                  <a:schemeClr val="tx1"/>
                </a:solidFill>
                <a:effectLst/>
                <a:latin typeface="+mn-lt"/>
                <a:ea typeface="+mn-ea"/>
                <a:cs typeface="+mn-cs"/>
              </a:rPr>
              <a:t>How can the user achieve their goals on the site? </a:t>
            </a:r>
            <a:r>
              <a:rPr lang="en-US" sz="1200" b="0" i="0" kern="1200">
                <a:solidFill>
                  <a:schemeClr val="tx1"/>
                </a:solidFill>
                <a:effectLst/>
                <a:latin typeface="+mn-lt"/>
                <a:ea typeface="+mn-ea"/>
                <a:cs typeface="+mn-cs"/>
              </a:rPr>
              <a:t>Define how the user can achieve his/ her goal on the site, identifying the various possibilities and any potential barriers.</a:t>
            </a:r>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41</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a:solidFill>
                  <a:schemeClr val="tx1"/>
                </a:solidFill>
                <a:effectLst/>
                <a:latin typeface="+mn-lt"/>
                <a:ea typeface="+mn-ea"/>
                <a:cs typeface="+mn-cs"/>
              </a:rPr>
              <a:t>Goal- or Task-Based Scenarios </a:t>
            </a:r>
            <a:r>
              <a:rPr lang="en-US" sz="1200" b="0" i="0" kern="1200">
                <a:solidFill>
                  <a:schemeClr val="tx1"/>
                </a:solidFill>
                <a:effectLst/>
                <a:latin typeface="+mn-lt"/>
                <a:ea typeface="+mn-ea"/>
                <a:cs typeface="+mn-cs"/>
              </a:rPr>
              <a:t>state only what the user wants to do.  Do not include any information on how the user would complete the scenario.  These scenarios are useful in helping to define your site architecture and content. You should give these types of scenarios to users in a usability test. It gives them a reason and a goal for going to the site, but it lets them show you how they would use the site to accomplish that goal.</a:t>
            </a:r>
            <a:endParaRPr lang="en-US" sz="1200" b="1" i="0" kern="1200">
              <a:solidFill>
                <a:schemeClr val="tx1"/>
              </a:solidFill>
              <a:effectLst/>
              <a:latin typeface="+mn-lt"/>
              <a:ea typeface="+mn-ea"/>
              <a:cs typeface="+mn-cs"/>
            </a:endParaRPr>
          </a:p>
          <a:p>
            <a:pPr fontAlgn="base"/>
            <a:r>
              <a:rPr lang="en-US" sz="1200" b="1" i="0" kern="1200">
                <a:solidFill>
                  <a:schemeClr val="tx1"/>
                </a:solidFill>
                <a:effectLst/>
                <a:latin typeface="+mn-lt"/>
                <a:ea typeface="+mn-ea"/>
                <a:cs typeface="+mn-cs"/>
              </a:rPr>
              <a:t>Example</a:t>
            </a:r>
            <a:r>
              <a:rPr lang="en-US" sz="1200" b="0" i="0" kern="1200">
                <a:solidFill>
                  <a:schemeClr val="tx1"/>
                </a:solidFill>
                <a:effectLst/>
                <a:latin typeface="+mn-lt"/>
                <a:ea typeface="+mn-ea"/>
                <a:cs typeface="+mn-cs"/>
              </a:rPr>
              <a:t>: You are traveling to Seattle for your job next week and you want to check on the amount you can be reimbursed for meals and other expenses.</a:t>
            </a:r>
          </a:p>
          <a:p>
            <a:pPr fontAlgn="base"/>
            <a:endParaRPr lang="pt-PT" sz="1200" b="0" i="0" kern="1200">
              <a:solidFill>
                <a:schemeClr val="tx1"/>
              </a:solidFill>
              <a:effectLst/>
              <a:latin typeface="+mn-lt"/>
              <a:ea typeface="+mn-ea"/>
              <a:cs typeface="+mn-cs"/>
            </a:endParaRPr>
          </a:p>
          <a:p>
            <a:pPr fontAlgn="base"/>
            <a:r>
              <a:rPr lang="en-US" sz="1200" b="1" i="0" kern="1200">
                <a:solidFill>
                  <a:schemeClr val="tx1"/>
                </a:solidFill>
                <a:effectLst/>
                <a:latin typeface="+mn-lt"/>
                <a:ea typeface="+mn-ea"/>
                <a:cs typeface="+mn-cs"/>
              </a:rPr>
              <a:t>Elaborated Scenarios </a:t>
            </a:r>
            <a:r>
              <a:rPr lang="en-US" sz="1200" b="0" i="0" kern="1200">
                <a:solidFill>
                  <a:schemeClr val="tx1"/>
                </a:solidFill>
                <a:effectLst/>
                <a:latin typeface="+mn-lt"/>
                <a:ea typeface="+mn-ea"/>
                <a:cs typeface="+mn-cs"/>
              </a:rPr>
              <a:t>give more user story details. These details give the Web team a deeper understanding of the users and users’ characteristics that may help or hinder site interaction. Knowing this information, the team is more likely to develop content, functionality, and site behavior that users find comfortable and easy to work with.</a:t>
            </a:r>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42</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a:solidFill>
                  <a:schemeClr val="tx1"/>
                </a:solidFill>
                <a:effectLst/>
                <a:latin typeface="+mn-lt"/>
                <a:ea typeface="+mn-ea"/>
                <a:cs typeface="+mn-cs"/>
              </a:rPr>
              <a:t>User scenarios are a great way of communicating the key tasks a user will perform with a system. They can also help define the usability testing regime when a project has finished. It is a simple process to create user scenarios and every UX designer should have them in their toolkit for developing and iterating products.</a:t>
            </a:r>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43</a:t>
            </a:fld>
            <a:endParaRPr lang="en-US"/>
          </a:p>
        </p:txBody>
      </p:sp>
    </p:spTree>
    <p:extLst>
      <p:ext uri="{BB962C8B-B14F-4D97-AF65-F5344CB8AC3E}">
        <p14:creationId xmlns:p14="http://schemas.microsoft.com/office/powerpoint/2010/main" val="2185826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Task analysis is the process of learning about ordinary users by observing them in action to understand in detail how they perform their tasks and achieve their intended goals.   Tasks analysis helps identify the tasks that your website and applications must support and can also help you refine or re-define your site’s navigation or search by </a:t>
            </a:r>
            <a:r>
              <a:rPr lang="en-US" sz="1200" b="0" i="0" kern="1200" dirty="0" err="1">
                <a:solidFill>
                  <a:schemeClr val="tx1"/>
                </a:solidFill>
                <a:effectLst/>
                <a:latin typeface="+mn-lt"/>
                <a:ea typeface="+mn-ea"/>
                <a:cs typeface="+mn-cs"/>
              </a:rPr>
              <a:t>determinin</a:t>
            </a:r>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Purpose of Task Analysis</a:t>
            </a:r>
          </a:p>
          <a:p>
            <a:pPr fontAlgn="base"/>
            <a:r>
              <a:rPr lang="en-US" sz="1200" b="0" i="0" kern="1200" dirty="0">
                <a:solidFill>
                  <a:schemeClr val="tx1"/>
                </a:solidFill>
                <a:effectLst/>
                <a:latin typeface="+mn-lt"/>
                <a:ea typeface="+mn-ea"/>
                <a:cs typeface="+mn-cs"/>
              </a:rPr>
              <a:t>In their book </a:t>
            </a:r>
            <a:r>
              <a:rPr lang="en-US" sz="1200" b="0" i="1" kern="1200" dirty="0">
                <a:solidFill>
                  <a:schemeClr val="tx1"/>
                </a:solidFill>
                <a:effectLst/>
                <a:latin typeface="+mn-lt"/>
                <a:ea typeface="+mn-ea"/>
                <a:cs typeface="+mn-cs"/>
              </a:rPr>
              <a:t>User and Task Analysis for Interface Design</a:t>
            </a:r>
            <a:r>
              <a:rPr lang="en-US" sz="1200" b="0" i="0" kern="1200" dirty="0">
                <a:solidFill>
                  <a:schemeClr val="tx1"/>
                </a:solidFill>
                <a:effectLst/>
                <a:latin typeface="+mn-lt"/>
                <a:ea typeface="+mn-ea"/>
                <a:cs typeface="+mn-cs"/>
              </a:rPr>
              <a:t>, JoAnn </a:t>
            </a:r>
            <a:r>
              <a:rPr lang="en-US" sz="1200" b="0" i="0" kern="1200" dirty="0" err="1">
                <a:solidFill>
                  <a:schemeClr val="tx1"/>
                </a:solidFill>
                <a:effectLst/>
                <a:latin typeface="+mn-lt"/>
                <a:ea typeface="+mn-ea"/>
                <a:cs typeface="+mn-cs"/>
              </a:rPr>
              <a:t>Hackos</a:t>
            </a:r>
            <a:r>
              <a:rPr lang="en-US" sz="1200" b="0" i="0" kern="1200" dirty="0">
                <a:solidFill>
                  <a:schemeClr val="tx1"/>
                </a:solidFill>
                <a:effectLst/>
                <a:latin typeface="+mn-lt"/>
                <a:ea typeface="+mn-ea"/>
                <a:cs typeface="+mn-cs"/>
              </a:rPr>
              <a:t> and Janice Redish note that performing a task analysis helps you understand:</a:t>
            </a:r>
          </a:p>
          <a:p>
            <a:pPr fontAlgn="base"/>
            <a:r>
              <a:rPr lang="en-US" sz="1200" b="0" i="0" kern="1200" dirty="0">
                <a:solidFill>
                  <a:schemeClr val="tx1"/>
                </a:solidFill>
                <a:effectLst/>
                <a:latin typeface="+mn-lt"/>
                <a:ea typeface="+mn-ea"/>
                <a:cs typeface="+mn-cs"/>
              </a:rPr>
              <a:t>What your users’ goals are; what they are trying to achieve</a:t>
            </a:r>
          </a:p>
          <a:p>
            <a:pPr fontAlgn="base"/>
            <a:r>
              <a:rPr lang="en-US" sz="1200" b="0" i="0" kern="1200" dirty="0">
                <a:solidFill>
                  <a:schemeClr val="tx1"/>
                </a:solidFill>
                <a:effectLst/>
                <a:latin typeface="+mn-lt"/>
                <a:ea typeface="+mn-ea"/>
                <a:cs typeface="+mn-cs"/>
              </a:rPr>
              <a:t>What users actually do to achieve those goals</a:t>
            </a:r>
          </a:p>
          <a:p>
            <a:pPr fontAlgn="base"/>
            <a:r>
              <a:rPr lang="en-US" sz="1200" b="0" i="0" kern="1200" dirty="0">
                <a:solidFill>
                  <a:schemeClr val="tx1"/>
                </a:solidFill>
                <a:effectLst/>
                <a:latin typeface="+mn-lt"/>
                <a:ea typeface="+mn-ea"/>
                <a:cs typeface="+mn-cs"/>
              </a:rPr>
              <a:t>What experiences (personal, social, and cultural) users bring to the tasks</a:t>
            </a:r>
          </a:p>
          <a:p>
            <a:pPr fontAlgn="base"/>
            <a:r>
              <a:rPr lang="en-US" sz="1200" b="0" i="0" kern="1200" dirty="0">
                <a:solidFill>
                  <a:schemeClr val="tx1"/>
                </a:solidFill>
                <a:effectLst/>
                <a:latin typeface="+mn-lt"/>
                <a:ea typeface="+mn-ea"/>
                <a:cs typeface="+mn-cs"/>
              </a:rPr>
              <a:t>How users are influenced by their physical environment</a:t>
            </a:r>
          </a:p>
          <a:p>
            <a:pPr fontAlgn="base"/>
            <a:r>
              <a:rPr lang="en-US" sz="1200" b="0" i="0" kern="1200" dirty="0">
                <a:solidFill>
                  <a:schemeClr val="tx1"/>
                </a:solidFill>
                <a:effectLst/>
                <a:latin typeface="+mn-lt"/>
                <a:ea typeface="+mn-ea"/>
                <a:cs typeface="+mn-cs"/>
              </a:rPr>
              <a:t>How users’ previous knowledge and experience influence:</a:t>
            </a:r>
          </a:p>
          <a:p>
            <a:pPr lvl="1" fontAlgn="base"/>
            <a:r>
              <a:rPr lang="en-US" sz="1200" b="0" i="0" kern="1200" dirty="0">
                <a:solidFill>
                  <a:schemeClr val="tx1"/>
                </a:solidFill>
                <a:effectLst/>
                <a:latin typeface="+mn-lt"/>
                <a:ea typeface="+mn-ea"/>
                <a:cs typeface="+mn-cs"/>
              </a:rPr>
              <a:t>How they think about their work</a:t>
            </a:r>
          </a:p>
          <a:p>
            <a:pPr lvl="1" fontAlgn="base"/>
            <a:r>
              <a:rPr lang="en-US" sz="1200" b="0" i="0" kern="1200" dirty="0">
                <a:solidFill>
                  <a:schemeClr val="tx1"/>
                </a:solidFill>
                <a:effectLst/>
                <a:latin typeface="+mn-lt"/>
                <a:ea typeface="+mn-ea"/>
                <a:cs typeface="+mn-cs"/>
              </a:rPr>
              <a:t>The workflow they follow to perform their tasks</a:t>
            </a:r>
          </a:p>
          <a:p>
            <a:pPr fontAlgn="base"/>
            <a:r>
              <a:rPr lang="en-US" sz="1200" b="1" i="0" kern="1200" dirty="0">
                <a:solidFill>
                  <a:schemeClr val="tx1"/>
                </a:solidFill>
                <a:effectLst/>
                <a:latin typeface="+mn-lt"/>
                <a:ea typeface="+mn-ea"/>
                <a:cs typeface="+mn-cs"/>
              </a:rPr>
              <a:t>When to Perform a Task Analysis</a:t>
            </a:r>
          </a:p>
          <a:p>
            <a:pPr fontAlgn="base"/>
            <a:r>
              <a:rPr lang="en-US" sz="1200" b="0" i="0" kern="1200" dirty="0">
                <a:solidFill>
                  <a:schemeClr val="tx1"/>
                </a:solidFill>
                <a:effectLst/>
                <a:latin typeface="+mn-lt"/>
                <a:ea typeface="+mn-ea"/>
                <a:cs typeface="+mn-cs"/>
              </a:rPr>
              <a:t>It’s important to perform a task analysis early in your process, in particular prior to design work.  Task analysis helps support several other aspects of the user-centered design process, including:</a:t>
            </a:r>
          </a:p>
          <a:p>
            <a:pPr fontAlgn="base"/>
            <a:r>
              <a:rPr lang="en-US" sz="1200" b="0" i="0" kern="1200" dirty="0">
                <a:solidFill>
                  <a:schemeClr val="tx1"/>
                </a:solidFill>
                <a:effectLst/>
                <a:latin typeface="+mn-lt"/>
                <a:ea typeface="+mn-ea"/>
                <a:cs typeface="+mn-cs"/>
              </a:rPr>
              <a:t>g the appropriate content scope.</a:t>
            </a:r>
            <a:endParaRPr lang="en-US" dirty="0"/>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44</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Task analysis is one of the tools that you can use during the “define” stage of the Design Thinking process. The most frequent deliverable of a task analysis activity is a diagram explaining the steps that a user must take in order to complete a goal. In this diagram, you can depict the actions taken by the users (or some system) to help them achieve their goals. Once you have laid all the steps out, you will then be in a position to see where additional user support is required (for example, you might wish to automate some actions that the user currently undertakes), or eliminate unnecessary steps, in order to minimize the number of actions that a user has to undertake, unassisted.</a:t>
            </a:r>
          </a:p>
          <a:p>
            <a:r>
              <a:rPr lang="en-US" sz="1200" b="0" i="0" kern="1200" dirty="0">
                <a:solidFill>
                  <a:schemeClr val="tx1"/>
                </a:solidFill>
                <a:effectLst/>
                <a:latin typeface="+mn-lt"/>
                <a:ea typeface="+mn-ea"/>
                <a:cs typeface="+mn-cs"/>
              </a:rPr>
              <a:t>analysis is useful for understanding (1998):</a:t>
            </a:r>
          </a:p>
          <a:p>
            <a:r>
              <a:rPr lang="en-US" sz="1200" b="0" i="0" kern="1200" dirty="0">
                <a:solidFill>
                  <a:schemeClr val="tx1"/>
                </a:solidFill>
                <a:effectLst/>
                <a:latin typeface="+mn-lt"/>
                <a:ea typeface="+mn-ea"/>
                <a:cs typeface="+mn-cs"/>
              </a:rPr>
              <a:t>Your users’ goals and what they are trying to achieve</a:t>
            </a:r>
          </a:p>
          <a:p>
            <a:r>
              <a:rPr lang="en-US" sz="1200" b="0" i="0" kern="1200" dirty="0">
                <a:solidFill>
                  <a:schemeClr val="tx1"/>
                </a:solidFill>
                <a:effectLst/>
                <a:latin typeface="+mn-lt"/>
                <a:ea typeface="+mn-ea"/>
                <a:cs typeface="+mn-cs"/>
              </a:rPr>
              <a:t>The steps that your users currently take in order to achieve their goals (very helpful to see how they follow instructions or have devised ways to work around problems in current practices!)</a:t>
            </a:r>
          </a:p>
          <a:p>
            <a:r>
              <a:rPr lang="en-US" sz="1200" b="0" i="0" kern="1200" dirty="0">
                <a:solidFill>
                  <a:schemeClr val="tx1"/>
                </a:solidFill>
                <a:effectLst/>
                <a:latin typeface="+mn-lt"/>
                <a:ea typeface="+mn-ea"/>
                <a:cs typeface="+mn-cs"/>
              </a:rPr>
              <a:t>The personal, social and cultural experiences that users bring to the tasks</a:t>
            </a:r>
          </a:p>
          <a:p>
            <a:r>
              <a:rPr lang="en-US" sz="1200" b="0" i="0" kern="1200" dirty="0">
                <a:solidFill>
                  <a:schemeClr val="tx1"/>
                </a:solidFill>
                <a:effectLst/>
                <a:latin typeface="+mn-lt"/>
                <a:ea typeface="+mn-ea"/>
                <a:cs typeface="+mn-cs"/>
              </a:rPr>
              <a:t>The influence of the physical environment on the users while attempting to meet a goal</a:t>
            </a:r>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45</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dirty="0">
                <a:solidFill>
                  <a:schemeClr val="tx1"/>
                </a:solidFill>
                <a:effectLst/>
                <a:latin typeface="+mn-lt"/>
                <a:ea typeface="+mn-ea"/>
                <a:cs typeface="+mn-cs"/>
              </a:rPr>
              <a:t>Task analysis is one of the tools that you can use during the “define” stage of the Design Thinking process. The most frequent deliverable of a task analysis activity is a diagram explaining the steps that a user must take in order to complete a goal. In this diagram, you can depict the actions taken by the users (or some system) to help them achieve their goals. Once you have laid all the steps out, you will then be in a position to see where additional user support is required (for example, you might wish to automate some actions that the user currently undertakes), or eliminate unnecessary steps, in order to minimize the number of actions that a user has to undertake, unassisted.</a:t>
            </a:r>
          </a:p>
          <a:p>
            <a:r>
              <a:rPr lang="en-US" sz="1200" b="0" i="0" kern="1200" dirty="0">
                <a:solidFill>
                  <a:schemeClr val="tx1"/>
                </a:solidFill>
                <a:effectLst/>
                <a:latin typeface="+mn-lt"/>
                <a:ea typeface="+mn-ea"/>
                <a:cs typeface="+mn-cs"/>
              </a:rPr>
              <a:t>analysis is useful for understanding (1998):</a:t>
            </a:r>
          </a:p>
          <a:p>
            <a:r>
              <a:rPr lang="en-US" sz="1200" b="0" i="0" kern="1200" dirty="0">
                <a:solidFill>
                  <a:schemeClr val="tx1"/>
                </a:solidFill>
                <a:effectLst/>
                <a:latin typeface="+mn-lt"/>
                <a:ea typeface="+mn-ea"/>
                <a:cs typeface="+mn-cs"/>
              </a:rPr>
              <a:t>Your users’ goals and what they are trying to achieve</a:t>
            </a:r>
          </a:p>
          <a:p>
            <a:r>
              <a:rPr lang="en-US" sz="1200" b="0" i="0" kern="1200" dirty="0">
                <a:solidFill>
                  <a:schemeClr val="tx1"/>
                </a:solidFill>
                <a:effectLst/>
                <a:latin typeface="+mn-lt"/>
                <a:ea typeface="+mn-ea"/>
                <a:cs typeface="+mn-cs"/>
              </a:rPr>
              <a:t>The steps that your users currently take in order to achieve their goals (very helpful to see how they follow instructions or have devised ways to work around problems in current practices!)</a:t>
            </a:r>
          </a:p>
          <a:p>
            <a:r>
              <a:rPr lang="en-US" sz="1200" b="0" i="0" kern="1200" dirty="0">
                <a:solidFill>
                  <a:schemeClr val="tx1"/>
                </a:solidFill>
                <a:effectLst/>
                <a:latin typeface="+mn-lt"/>
                <a:ea typeface="+mn-ea"/>
                <a:cs typeface="+mn-cs"/>
              </a:rPr>
              <a:t>The personal, social and cultural experiences that users bring to the tasks</a:t>
            </a:r>
          </a:p>
          <a:p>
            <a:r>
              <a:rPr lang="en-US" sz="1200" b="0" i="0" kern="1200" dirty="0">
                <a:solidFill>
                  <a:schemeClr val="tx1"/>
                </a:solidFill>
                <a:effectLst/>
                <a:latin typeface="+mn-lt"/>
                <a:ea typeface="+mn-ea"/>
                <a:cs typeface="+mn-cs"/>
              </a:rPr>
              <a:t>The influence of the physical environment on the users while attempting to meet a goal</a:t>
            </a:r>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46</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pPr fontAlgn="base"/>
            <a:r>
              <a:rPr lang="en-US" sz="1200" b="1" i="0" kern="1200">
                <a:solidFill>
                  <a:schemeClr val="tx1"/>
                </a:solidFill>
                <a:effectLst/>
                <a:latin typeface="+mn-lt"/>
                <a:ea typeface="+mn-ea"/>
                <a:cs typeface="+mn-cs"/>
              </a:rPr>
              <a:t>How to Conduct a Task Analysis</a:t>
            </a:r>
          </a:p>
          <a:p>
            <a:pPr fontAlgn="base"/>
            <a:r>
              <a:rPr lang="en-US" sz="1200" b="0" i="0" kern="1200">
                <a:solidFill>
                  <a:schemeClr val="tx1"/>
                </a:solidFill>
                <a:effectLst/>
                <a:latin typeface="+mn-lt"/>
                <a:ea typeface="+mn-ea"/>
                <a:cs typeface="+mn-cs"/>
              </a:rPr>
              <a:t>Your task analysis may have several levels of inquiry, from general to very specific.  In addition to market research, competitive analysis, and web metrics analysis, you can identify top tasks through various user research techniques. </a:t>
            </a:r>
          </a:p>
          <a:p>
            <a:pPr fontAlgn="base"/>
            <a:r>
              <a:rPr lang="en-US" sz="1200" b="0" i="0" kern="1200">
                <a:solidFill>
                  <a:schemeClr val="tx1"/>
                </a:solidFill>
                <a:effectLst/>
                <a:latin typeface="+mn-lt"/>
                <a:ea typeface="+mn-ea"/>
                <a:cs typeface="+mn-cs"/>
              </a:rPr>
              <a:t>UXPA’s </a:t>
            </a:r>
            <a:r>
              <a:rPr lang="en-US" sz="1200" b="0" i="0" u="sng" kern="1200">
                <a:solidFill>
                  <a:schemeClr val="tx1"/>
                </a:solidFill>
                <a:effectLst/>
                <a:latin typeface="+mn-lt"/>
                <a:ea typeface="+mn-ea"/>
                <a:cs typeface="+mn-cs"/>
                <a:hlinkClick r:id="rId3"/>
              </a:rPr>
              <a:t>Usability Body of Knowledge</a:t>
            </a:r>
            <a:r>
              <a:rPr lang="en-US" sz="1200" b="0" i="0" kern="1200">
                <a:solidFill>
                  <a:schemeClr val="tx1"/>
                </a:solidFill>
                <a:effectLst/>
                <a:latin typeface="+mn-lt"/>
                <a:ea typeface="+mn-ea"/>
                <a:cs typeface="+mn-cs"/>
              </a:rPr>
              <a:t>  breaks down the process for decomposing a high-level task into the following steps:</a:t>
            </a:r>
          </a:p>
          <a:p>
            <a:pPr fontAlgn="base"/>
            <a:r>
              <a:rPr lang="en-US" sz="1200" b="0" i="0" kern="1200">
                <a:solidFill>
                  <a:schemeClr val="tx1"/>
                </a:solidFill>
                <a:effectLst/>
                <a:latin typeface="+mn-lt"/>
                <a:ea typeface="+mn-ea"/>
                <a:cs typeface="+mn-cs"/>
              </a:rPr>
              <a:t>Identify the task to be analyzed.</a:t>
            </a:r>
          </a:p>
          <a:p>
            <a:pPr fontAlgn="base"/>
            <a:r>
              <a:rPr lang="en-US" sz="1200" b="0" i="0" kern="1200">
                <a:solidFill>
                  <a:schemeClr val="tx1"/>
                </a:solidFill>
                <a:effectLst/>
                <a:latin typeface="+mn-lt"/>
                <a:ea typeface="+mn-ea"/>
                <a:cs typeface="+mn-cs"/>
              </a:rPr>
              <a:t>Break this high-level task down into 4 to 8 subtasks.  The subtask should be specified in terms of objectives and, between them, should cover the whole area of interest.</a:t>
            </a:r>
          </a:p>
          <a:p>
            <a:pPr fontAlgn="base"/>
            <a:r>
              <a:rPr lang="en-US" sz="1200" b="0" i="0" kern="1200">
                <a:solidFill>
                  <a:schemeClr val="tx1"/>
                </a:solidFill>
                <a:effectLst/>
                <a:latin typeface="+mn-lt"/>
                <a:ea typeface="+mn-ea"/>
                <a:cs typeface="+mn-cs"/>
              </a:rPr>
              <a:t>Draw a layered task diagram of each subtasks ensuring that it is complete</a:t>
            </a:r>
          </a:p>
          <a:p>
            <a:pPr fontAlgn="base"/>
            <a:r>
              <a:rPr lang="en-US" sz="1200" b="0" i="0" kern="1200">
                <a:solidFill>
                  <a:schemeClr val="tx1"/>
                </a:solidFill>
                <a:effectLst/>
                <a:latin typeface="+mn-lt"/>
                <a:ea typeface="+mn-ea"/>
                <a:cs typeface="+mn-cs"/>
              </a:rPr>
              <a:t>Produce a written account as well as the decomposition diagram.</a:t>
            </a:r>
          </a:p>
          <a:p>
            <a:pPr fontAlgn="base"/>
            <a:r>
              <a:rPr lang="en-US" sz="1200" b="0" i="0" kern="1200">
                <a:solidFill>
                  <a:schemeClr val="tx1"/>
                </a:solidFill>
                <a:effectLst/>
                <a:latin typeface="+mn-lt"/>
                <a:ea typeface="+mn-ea"/>
                <a:cs typeface="+mn-cs"/>
              </a:rPr>
              <a:t>Present the analysis to someone else who has not been involved in the decomposition but who knows the tasks well enough to check for consistency</a:t>
            </a:r>
          </a:p>
          <a:p>
            <a:pPr fontAlgn="base"/>
            <a:r>
              <a:rPr lang="en-US" sz="1200" b="0" i="0" kern="1200">
                <a:solidFill>
                  <a:schemeClr val="tx1"/>
                </a:solidFill>
                <a:effectLst/>
                <a:latin typeface="+mn-lt"/>
                <a:ea typeface="+mn-ea"/>
                <a:cs typeface="+mn-cs"/>
              </a:rPr>
              <a:t>It’s important to note that you need to decide to what level of detail you are going to decompose subtasks so that you can ensure that you are consistent across the board.</a:t>
            </a:r>
          </a:p>
          <a:p>
            <a:pPr fontAlgn="base"/>
            <a:r>
              <a:rPr lang="en-US" sz="1200" b="0" i="0" kern="1200">
                <a:solidFill>
                  <a:schemeClr val="tx1"/>
                </a:solidFill>
                <a:effectLst/>
                <a:latin typeface="+mn-lt"/>
                <a:ea typeface="+mn-ea"/>
                <a:cs typeface="+mn-cs"/>
              </a:rPr>
              <a:t>One more trick you might wish to consider is conducting a parallel task analysis. This means simply to get more than one person on your UX team to undertake the process simultaneously—so that you can later compare your outputs and merge them into a final deliverable. This can be especially helpful if you are working internationally, or where multiple personas have to be considered for the same goal.</a:t>
            </a:r>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50</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1" i="0" kern="1200">
                <a:solidFill>
                  <a:schemeClr val="tx1"/>
                </a:solidFill>
                <a:effectLst/>
                <a:latin typeface="+mn-lt"/>
                <a:ea typeface="+mn-ea"/>
                <a:cs typeface="+mn-cs"/>
              </a:rPr>
              <a:t>The Take Away</a:t>
            </a:r>
          </a:p>
          <a:p>
            <a:r>
              <a:rPr lang="en-US" sz="1200" b="0" i="0" kern="1200">
                <a:solidFill>
                  <a:schemeClr val="tx1"/>
                </a:solidFill>
                <a:effectLst/>
                <a:latin typeface="+mn-lt"/>
                <a:ea typeface="+mn-ea"/>
                <a:cs typeface="+mn-cs"/>
              </a:rPr>
              <a:t>Task analysis is one of the most powerful tools in a UX designer’s skillset. As you will have undoubtedly seen, it’s not hard to get to know how to do it. However, the difficult part is remembering to keep the user’s perspective and resist the temptation to generate your own interpretations of the problem, or to “stick in” bits of design just for the sake of doing it. Remember also that task analysis is useless when it isn’t backed by rigorous user research. Without user research data, any efforts to proceed with task analysis will be in the blind and will result in failure, because you will be capturing mostly what </a:t>
            </a:r>
            <a:r>
              <a:rPr lang="en-US" sz="1200" b="0" i="1" kern="1200">
                <a:solidFill>
                  <a:schemeClr val="tx1"/>
                </a:solidFill>
                <a:effectLst/>
                <a:latin typeface="+mn-lt"/>
                <a:ea typeface="+mn-ea"/>
                <a:cs typeface="+mn-cs"/>
              </a:rPr>
              <a:t>you</a:t>
            </a:r>
            <a:r>
              <a:rPr lang="en-US" sz="1200" b="0" i="0" kern="1200">
                <a:solidFill>
                  <a:schemeClr val="tx1"/>
                </a:solidFill>
                <a:effectLst/>
                <a:latin typeface="+mn-lt"/>
                <a:ea typeface="+mn-ea"/>
                <a:cs typeface="+mn-cs"/>
              </a:rPr>
              <a:t> think the problem involves, as opposed to what the </a:t>
            </a:r>
            <a:r>
              <a:rPr lang="en-US" sz="1200" b="0" i="1" kern="1200">
                <a:solidFill>
                  <a:schemeClr val="tx1"/>
                </a:solidFill>
                <a:effectLst/>
                <a:latin typeface="+mn-lt"/>
                <a:ea typeface="+mn-ea"/>
                <a:cs typeface="+mn-cs"/>
              </a:rPr>
              <a:t>users’ actual</a:t>
            </a:r>
            <a:r>
              <a:rPr lang="en-US" sz="1200" b="0" i="0" kern="1200">
                <a:solidFill>
                  <a:schemeClr val="tx1"/>
                </a:solidFill>
                <a:effectLst/>
                <a:latin typeface="+mn-lt"/>
                <a:ea typeface="+mn-ea"/>
                <a:cs typeface="+mn-cs"/>
              </a:rPr>
              <a:t> needs are. Remember also that task analysis is not a one-off process. You can repeat it on your own designs later in the process, since Design Thinking is an iterative process that will eventually lead you back to the “define” stage at some point. Finally, remember that—like any other activity in UX design—task analysis requires time, resources, people and budget. Be sure to balance these requirements carefully and engage in the process only if you have a sufficient amount of all!</a:t>
            </a:r>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52</a:t>
            </a:fld>
            <a:endParaRPr lang="en-US"/>
          </a:p>
        </p:txBody>
      </p:sp>
    </p:spTree>
    <p:extLst>
      <p:ext uri="{BB962C8B-B14F-4D97-AF65-F5344CB8AC3E}">
        <p14:creationId xmlns:p14="http://schemas.microsoft.com/office/powerpoint/2010/main" val="18984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98DF99F-7C50-4778-826D-4B6DF1C88FD6}"/>
              </a:ext>
            </a:extLst>
          </p:cNvPr>
          <p:cNvSpPr>
            <a:spLocks noGrp="1" noRot="1" noChangeAspect="1" noChangeArrowheads="1" noTextEdit="1"/>
          </p:cNvSpPr>
          <p:nvPr>
            <p:ph type="sldImg"/>
          </p:nvPr>
        </p:nvSpPr>
        <p:spPr>
          <a:xfrm>
            <a:off x="992188" y="768350"/>
            <a:ext cx="5114925" cy="3836988"/>
          </a:xfrm>
          <a:ln/>
        </p:spPr>
      </p:sp>
      <p:sp>
        <p:nvSpPr>
          <p:cNvPr id="18435" name="Notes Placeholder 2">
            <a:extLst>
              <a:ext uri="{FF2B5EF4-FFF2-40B4-BE49-F238E27FC236}">
                <a16:creationId xmlns:a16="http://schemas.microsoft.com/office/drawing/2014/main" id="{F7402B3A-D5C4-49B1-844A-778E85968812}"/>
              </a:ext>
            </a:extLst>
          </p:cNvPr>
          <p:cNvSpPr>
            <a:spLocks noGrp="1" noChangeArrowheads="1"/>
          </p:cNvSpPr>
          <p:nvPr>
            <p:ph type="body" idx="1"/>
          </p:nvPr>
        </p:nvSpPr>
        <p:spPr>
          <a:noFill/>
        </p:spPr>
        <p:txBody>
          <a:bodyPr/>
          <a:lstStyle/>
          <a:p>
            <a:r>
              <a:rPr lang="en-US" altLang="en-US">
                <a:latin typeface="Arial" panose="020B0604020202020204" pitchFamily="34" charset="0"/>
              </a:rPr>
              <a:t>Trello is a web-based project management application originally made by Fog Creek Software in 2011, that was spun out to form the basis of a separate company in 2014 and later sold to Atlassian in January 2017. The company is based in New York City. Wikipedia</a:t>
            </a:r>
          </a:p>
        </p:txBody>
      </p:sp>
      <p:sp>
        <p:nvSpPr>
          <p:cNvPr id="18436" name="Slide Number Placeholder 3">
            <a:extLst>
              <a:ext uri="{FF2B5EF4-FFF2-40B4-BE49-F238E27FC236}">
                <a16:creationId xmlns:a16="http://schemas.microsoft.com/office/drawing/2014/main" id="{39BFD6E4-B07A-459D-9719-E09F56B373F0}"/>
              </a:ext>
            </a:extLst>
          </p:cNvPr>
          <p:cNvSpPr>
            <a:spLocks noGrp="1"/>
          </p:cNvSpPr>
          <p:nvPr>
            <p:ph type="sldNum" sz="quarter" idx="5"/>
          </p:nvPr>
        </p:nvSpPr>
        <p:spPr>
          <a:noFill/>
        </p:spPr>
        <p:txBody>
          <a:bodyPr/>
          <a:lstStyle>
            <a:lvl1pPr defTabSz="990600">
              <a:defRPr b="1">
                <a:solidFill>
                  <a:schemeClr val="tx1"/>
                </a:solidFill>
                <a:latin typeface="Arial" panose="020B0604020202020204" pitchFamily="34" charset="0"/>
                <a:cs typeface="Arial" panose="020B0604020202020204" pitchFamily="34" charset="0"/>
              </a:defRPr>
            </a:lvl1pPr>
            <a:lvl2pPr marL="742950" indent="-285750" defTabSz="990600">
              <a:defRPr b="1">
                <a:solidFill>
                  <a:schemeClr val="tx1"/>
                </a:solidFill>
                <a:latin typeface="Arial" panose="020B0604020202020204" pitchFamily="34" charset="0"/>
                <a:cs typeface="Arial" panose="020B0604020202020204" pitchFamily="34" charset="0"/>
              </a:defRPr>
            </a:lvl2pPr>
            <a:lvl3pPr marL="1143000" indent="-228600" defTabSz="990600">
              <a:defRPr b="1">
                <a:solidFill>
                  <a:schemeClr val="tx1"/>
                </a:solidFill>
                <a:latin typeface="Arial" panose="020B0604020202020204" pitchFamily="34" charset="0"/>
                <a:cs typeface="Arial" panose="020B0604020202020204" pitchFamily="34" charset="0"/>
              </a:defRPr>
            </a:lvl3pPr>
            <a:lvl4pPr marL="1600200" indent="-228600" defTabSz="990600">
              <a:defRPr b="1">
                <a:solidFill>
                  <a:schemeClr val="tx1"/>
                </a:solidFill>
                <a:latin typeface="Arial" panose="020B0604020202020204" pitchFamily="34" charset="0"/>
                <a:cs typeface="Arial" panose="020B0604020202020204" pitchFamily="34" charset="0"/>
              </a:defRPr>
            </a:lvl4pPr>
            <a:lvl5pPr marL="2057400" indent="-228600" defTabSz="990600">
              <a:defRPr b="1">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fld id="{A7D7FC99-4AD7-4BB0-8FF1-7CAABAB6B9C7}" type="slidenum">
              <a:rPr lang="en-GB" altLang="en-US" b="0" smtClean="0"/>
              <a:pPr/>
              <a:t>16</a:t>
            </a:fld>
            <a:endParaRPr lang="en-GB" altLang="en-US" b="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Marcador de Posição da Imagem do Diapositivo 1"/>
          <p:cNvSpPr>
            <a:spLocks noGrp="1" noRot="1" noChangeAspect="1" noTextEdit="1"/>
          </p:cNvSpPr>
          <p:nvPr>
            <p:ph type="sldImg"/>
          </p:nvPr>
        </p:nvSpPr>
        <p:spPr>
          <a:xfrm>
            <a:off x="1143000" y="685800"/>
            <a:ext cx="4572000" cy="3429000"/>
          </a:xfrm>
          <a:ln/>
        </p:spPr>
      </p:sp>
      <p:sp>
        <p:nvSpPr>
          <p:cNvPr id="125955" name="Marcador de Posição de Notas 2"/>
          <p:cNvSpPr>
            <a:spLocks noGrp="1"/>
          </p:cNvSpPr>
          <p:nvPr>
            <p:ph type="body" idx="1"/>
          </p:nvPr>
        </p:nvSpPr>
        <p:spPr>
          <a:noFill/>
        </p:spPr>
        <p:txBody>
          <a:bodyPr/>
          <a:lstStyle/>
          <a:p>
            <a:r>
              <a:rPr lang="en-US" altLang="en-US" sz="900"/>
              <a:t>They are often written on small index cards to remind the designer not to go into too much detail. We don’t know yet if we’re actually going to need or implement that feature. They are written from the user’s point of view and should be written with the client and multiple team members</a:t>
            </a:r>
          </a:p>
          <a:p>
            <a:endParaRPr lang="pt-PT" altLang="en-US" sz="900"/>
          </a:p>
          <a:p>
            <a:r>
              <a:rPr lang="en-US" altLang="en-US"/>
              <a:t>A user story should be written with the minimum amount of detail necessary to fully encapsulate the value that the feature is meant to deliver.</a:t>
            </a:r>
            <a:r>
              <a:rPr lang="en-US" altLang="en-US">
                <a:hlinkClick r:id="rId3"/>
              </a:rPr>
              <a:t> https://manifesto.co.uk/how-much-detail-should-a-user-story-have/</a:t>
            </a:r>
            <a:endParaRPr lang="en-US" altLang="en-US"/>
          </a:p>
          <a:p>
            <a:endParaRPr lang="pt-PT" altLang="en-US"/>
          </a:p>
          <a:p>
            <a:r>
              <a:rPr lang="en-US" altLang="en-US"/>
              <a:t> it is commonly agreed today that a use case and a user story serve different functions. Use cases address how a requirement will be handled whereas a user story simply captures the requirement.</a:t>
            </a:r>
            <a:endParaRPr lang="pt-PT" altLang="en-US"/>
          </a:p>
          <a:p>
            <a:endParaRPr lang="pt-PT" altLang="en-US"/>
          </a:p>
          <a:p>
            <a:endParaRPr lang="pt-PT" altLang="en-US"/>
          </a:p>
          <a:p>
            <a:r>
              <a:rPr lang="en-US" altLang="en-US"/>
              <a:t>INVEST: </a:t>
            </a:r>
          </a:p>
          <a:p>
            <a:r>
              <a:rPr lang="en-US" altLang="en-US"/>
              <a:t>Independent, Negotiable, Valuable, Estimable, Small, and Testable</a:t>
            </a:r>
          </a:p>
          <a:p>
            <a:endParaRPr lang="en-US" altLang="en-US"/>
          </a:p>
        </p:txBody>
      </p:sp>
      <p:sp>
        <p:nvSpPr>
          <p:cNvPr id="4" name="Marcador de Posição do Número do Diapositivo 3"/>
          <p:cNvSpPr>
            <a:spLocks noGrp="1"/>
          </p:cNvSpPr>
          <p:nvPr>
            <p:ph type="sldNum" sz="quarter" idx="5"/>
          </p:nvPr>
        </p:nvSpPr>
        <p:spPr/>
        <p:txBody>
          <a:bodyPr/>
          <a:lstStyle/>
          <a:p>
            <a:pPr>
              <a:defRPr/>
            </a:pPr>
            <a:fld id="{DC227C39-938B-4371-AB3D-CCF9ED77F5DE}" type="slidenum">
              <a:rPr lang="pt-PT" smtClean="0"/>
              <a:pPr>
                <a:defRPr/>
              </a:pPr>
              <a:t>54</a:t>
            </a:fld>
            <a:endParaRPr lang="pt-P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Marcador de Posição da Imagem do Diapositivo 1"/>
          <p:cNvSpPr>
            <a:spLocks noGrp="1" noRot="1" noChangeAspect="1" noTextEdit="1"/>
          </p:cNvSpPr>
          <p:nvPr>
            <p:ph type="sldImg"/>
          </p:nvPr>
        </p:nvSpPr>
        <p:spPr>
          <a:xfrm>
            <a:off x="1143000" y="685800"/>
            <a:ext cx="4572000" cy="3429000"/>
          </a:xfrm>
          <a:ln/>
        </p:spPr>
      </p:sp>
      <p:sp>
        <p:nvSpPr>
          <p:cNvPr id="125955" name="Marcador de Posição de Notas 2"/>
          <p:cNvSpPr>
            <a:spLocks noGrp="1"/>
          </p:cNvSpPr>
          <p:nvPr>
            <p:ph type="body" idx="1"/>
          </p:nvPr>
        </p:nvSpPr>
        <p:spPr>
          <a:noFill/>
        </p:spPr>
        <p:txBody>
          <a:bodyPr/>
          <a:lstStyle/>
          <a:p>
            <a:r>
              <a:rPr lang="en-US" sz="1200" b="0" i="0" kern="1200">
                <a:solidFill>
                  <a:schemeClr val="tx1"/>
                </a:solidFill>
                <a:effectLst/>
                <a:latin typeface="+mn-lt"/>
                <a:ea typeface="+mn-ea"/>
                <a:cs typeface="+mn-cs"/>
              </a:rPr>
              <a:t>User stories are short statements </a:t>
            </a:r>
            <a:r>
              <a:rPr lang="en-US" sz="1200" b="0" i="1" kern="1200">
                <a:solidFill>
                  <a:schemeClr val="tx1"/>
                </a:solidFill>
                <a:effectLst/>
                <a:latin typeface="+mn-lt"/>
                <a:ea typeface="+mn-ea"/>
                <a:cs typeface="+mn-cs"/>
              </a:rPr>
              <a:t>about</a:t>
            </a:r>
            <a:r>
              <a:rPr lang="en-US" sz="1200" b="0" i="0" kern="1200">
                <a:solidFill>
                  <a:schemeClr val="tx1"/>
                </a:solidFill>
                <a:effectLst/>
                <a:latin typeface="+mn-lt"/>
                <a:ea typeface="+mn-ea"/>
                <a:cs typeface="+mn-cs"/>
              </a:rPr>
              <a:t> a feature, written from a user’s perspective. A well-defined user story does not spell out the exact feature, but rather what the user aims to achieve, to give agile teams the freedom to identify the best possible way to implement the feature. </a:t>
            </a:r>
          </a:p>
          <a:p>
            <a:r>
              <a:rPr lang="en-US" altLang="en-US" sz="900"/>
              <a:t>They are often written on small index cards to remind the designer not to go into too much detail. We don’t know yet if we’re actually going to need or implement that feature. They are written from the user’s point of view and should be written with the client and multiple team members</a:t>
            </a:r>
          </a:p>
          <a:p>
            <a:endParaRPr lang="pt-PT" altLang="en-US" sz="900"/>
          </a:p>
          <a:p>
            <a:r>
              <a:rPr lang="en-US" altLang="en-US"/>
              <a:t>A user story should be written with the minimum amount of detail necessary to fully encapsulate the value that the feature is meant to deliver.</a:t>
            </a:r>
            <a:r>
              <a:rPr lang="en-US" altLang="en-US">
                <a:hlinkClick r:id="rId3"/>
              </a:rPr>
              <a:t> https://manifesto.co.uk/how-much-detail-should-a-user-story-have/</a:t>
            </a:r>
            <a:endParaRPr lang="en-US" altLang="en-US"/>
          </a:p>
          <a:p>
            <a:endParaRPr lang="pt-PT" altLang="en-US"/>
          </a:p>
          <a:p>
            <a:r>
              <a:rPr lang="en-US" altLang="en-US"/>
              <a:t> it is commonly agreed today that a use case and a user story serve different functions. Use cases address how a requirement will be handled whereas a user story simply captures the requirement.</a:t>
            </a:r>
            <a:endParaRPr lang="pt-PT" altLang="en-US"/>
          </a:p>
          <a:p>
            <a:endParaRPr lang="pt-PT" altLang="en-US"/>
          </a:p>
          <a:p>
            <a:endParaRPr lang="pt-PT" altLang="en-US"/>
          </a:p>
          <a:p>
            <a:r>
              <a:rPr lang="en-US" altLang="en-US"/>
              <a:t>INVEST: </a:t>
            </a:r>
          </a:p>
          <a:p>
            <a:r>
              <a:rPr lang="en-US" altLang="en-US"/>
              <a:t>Independent, Negotiable, Valuable, Estimable, Small, and Testable</a:t>
            </a:r>
          </a:p>
          <a:p>
            <a:endParaRPr lang="en-US" altLang="en-US"/>
          </a:p>
        </p:txBody>
      </p:sp>
      <p:sp>
        <p:nvSpPr>
          <p:cNvPr id="4" name="Marcador de Posição do Número do Diapositivo 3"/>
          <p:cNvSpPr>
            <a:spLocks noGrp="1"/>
          </p:cNvSpPr>
          <p:nvPr>
            <p:ph type="sldNum" sz="quarter" idx="5"/>
          </p:nvPr>
        </p:nvSpPr>
        <p:spPr/>
        <p:txBody>
          <a:bodyPr/>
          <a:lstStyle/>
          <a:p>
            <a:pPr>
              <a:defRPr/>
            </a:pPr>
            <a:fld id="{DC227C39-938B-4371-AB3D-CCF9ED77F5DE}" type="slidenum">
              <a:rPr lang="pt-PT" smtClean="0"/>
              <a:pPr>
                <a:defRPr/>
              </a:pPr>
              <a:t>55</a:t>
            </a:fld>
            <a:endParaRPr lang="pt-P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a:hlinkClick r:id="rId3"/>
              </a:rPr>
              <a:t>https://www.interaction-design.org/literature/topics/user-scenarios</a:t>
            </a:r>
            <a:endParaRPr lang="en-US"/>
          </a:p>
          <a:p>
            <a:r>
              <a:rPr lang="en-US" sz="1200" b="0" i="0" u="none" strike="noStrike" kern="1200">
                <a:solidFill>
                  <a:schemeClr val="tx1"/>
                </a:solidFill>
                <a:effectLst/>
                <a:latin typeface="+mn-lt"/>
                <a:ea typeface="+mn-ea"/>
                <a:cs typeface="+mn-cs"/>
                <a:hlinkClick r:id="rId4"/>
              </a:rPr>
              <a:t>UML 2</a:t>
            </a:r>
            <a:r>
              <a:rPr lang="en-US" sz="1200" b="0" i="0" kern="1200">
                <a:solidFill>
                  <a:schemeClr val="tx1"/>
                </a:solidFill>
                <a:effectLst/>
                <a:latin typeface="+mn-lt"/>
                <a:ea typeface="+mn-ea"/>
                <a:cs typeface="+mn-cs"/>
              </a:rPr>
              <a:t> use case diagrams overview the usage requirements for a system. They are useful for presentations to management and/or project stakeholders, but for actual development you will find that </a:t>
            </a:r>
            <a:r>
              <a:rPr lang="en-US" sz="1200" b="0" i="0" u="none" strike="noStrike" kern="1200">
                <a:solidFill>
                  <a:schemeClr val="tx1"/>
                </a:solidFill>
                <a:effectLst/>
                <a:latin typeface="+mn-lt"/>
                <a:ea typeface="+mn-ea"/>
                <a:cs typeface="+mn-cs"/>
                <a:hlinkClick r:id="rId5"/>
              </a:rPr>
              <a:t>use cases </a:t>
            </a:r>
            <a:r>
              <a:rPr lang="en-US" sz="1200" b="0" i="0" kern="1200">
                <a:solidFill>
                  <a:schemeClr val="tx1"/>
                </a:solidFill>
                <a:effectLst/>
                <a:latin typeface="+mn-lt"/>
                <a:ea typeface="+mn-ea"/>
                <a:cs typeface="+mn-cs"/>
              </a:rPr>
              <a:t>provide significantly more value because they describe "the meat" of the actual requirements. </a:t>
            </a:r>
            <a:r>
              <a:rPr lang="en-US" sz="1200" b="0" i="0" u="none" strike="noStrike" kern="1200">
                <a:solidFill>
                  <a:schemeClr val="tx1"/>
                </a:solidFill>
                <a:effectLst/>
                <a:latin typeface="+mn-lt"/>
                <a:ea typeface="+mn-ea"/>
                <a:cs typeface="+mn-cs"/>
                <a:hlinkClick r:id="rId6"/>
              </a:rPr>
              <a:t>Figure 1</a:t>
            </a:r>
            <a:r>
              <a:rPr lang="en-US" sz="1200" b="0" i="0" kern="1200">
                <a:solidFill>
                  <a:schemeClr val="tx1"/>
                </a:solidFill>
                <a:effectLst/>
                <a:latin typeface="+mn-lt"/>
                <a:ea typeface="+mn-ea"/>
                <a:cs typeface="+mn-cs"/>
              </a:rPr>
              <a:t> provides an example of a </a:t>
            </a:r>
            <a:r>
              <a:rPr lang="en-US" sz="1200" b="0" i="0" u="none" strike="noStrike" kern="1200">
                <a:solidFill>
                  <a:schemeClr val="tx1"/>
                </a:solidFill>
                <a:effectLst/>
                <a:latin typeface="+mn-lt"/>
                <a:ea typeface="+mn-ea"/>
                <a:cs typeface="+mn-cs"/>
                <a:hlinkClick r:id="rId4"/>
              </a:rPr>
              <a:t>UML 2</a:t>
            </a:r>
            <a:r>
              <a:rPr lang="en-US" sz="1200" b="0" i="0" kern="1200">
                <a:solidFill>
                  <a:schemeClr val="tx1"/>
                </a:solidFill>
                <a:effectLst/>
                <a:latin typeface="+mn-lt"/>
                <a:ea typeface="+mn-ea"/>
                <a:cs typeface="+mn-cs"/>
              </a:rPr>
              <a:t> use case diagram. Use case diagrams depict:</a:t>
            </a:r>
          </a:p>
          <a:p>
            <a:r>
              <a:rPr lang="en-US" sz="1200" b="1" i="0" kern="1200">
                <a:solidFill>
                  <a:schemeClr val="tx1"/>
                </a:solidFill>
                <a:effectLst/>
                <a:latin typeface="+mn-lt"/>
                <a:ea typeface="+mn-ea"/>
                <a:cs typeface="+mn-cs"/>
              </a:rPr>
              <a:t>Use cases</a:t>
            </a:r>
            <a:r>
              <a:rPr lang="en-US" sz="1200" b="0" i="0" kern="1200">
                <a:solidFill>
                  <a:schemeClr val="tx1"/>
                </a:solidFill>
                <a:effectLst/>
                <a:latin typeface="+mn-lt"/>
                <a:ea typeface="+mn-ea"/>
                <a:cs typeface="+mn-cs"/>
              </a:rPr>
              <a:t>. A use case describes a sequence of actions that provide something of measurable value to an actor and is drawn as a horizontal ellipse.</a:t>
            </a:r>
          </a:p>
          <a:p>
            <a:r>
              <a:rPr lang="en-US" sz="1200" b="1" i="0" kern="1200">
                <a:solidFill>
                  <a:schemeClr val="tx1"/>
                </a:solidFill>
                <a:effectLst/>
                <a:latin typeface="+mn-lt"/>
                <a:ea typeface="+mn-ea"/>
                <a:cs typeface="+mn-cs"/>
              </a:rPr>
              <a:t>Actors</a:t>
            </a:r>
            <a:r>
              <a:rPr lang="en-US" sz="1200" b="0" i="0" kern="1200">
                <a:solidFill>
                  <a:schemeClr val="tx1"/>
                </a:solidFill>
                <a:effectLst/>
                <a:latin typeface="+mn-lt"/>
                <a:ea typeface="+mn-ea"/>
                <a:cs typeface="+mn-cs"/>
              </a:rPr>
              <a:t>. An actor is a person, organization, or external system that plays a role in one or more interactions with your system. Actors are drawn as stick figures.</a:t>
            </a:r>
          </a:p>
          <a:p>
            <a:r>
              <a:rPr lang="en-US" sz="1200" b="1" i="0" kern="1200">
                <a:solidFill>
                  <a:schemeClr val="tx1"/>
                </a:solidFill>
                <a:effectLst/>
                <a:latin typeface="+mn-lt"/>
                <a:ea typeface="+mn-ea"/>
                <a:cs typeface="+mn-cs"/>
              </a:rPr>
              <a:t>Associations</a:t>
            </a:r>
            <a:r>
              <a:rPr lang="en-US" sz="1200" b="0" i="0" kern="1200">
                <a:solidFill>
                  <a:schemeClr val="tx1"/>
                </a:solidFill>
                <a:effectLst/>
                <a:latin typeface="+mn-lt"/>
                <a:ea typeface="+mn-ea"/>
                <a:cs typeface="+mn-cs"/>
              </a:rPr>
              <a:t>. Associations between actors and use cases are indicated in use case diagrams by solid lines. An association exists whenever an actor is involved with an interaction described by a use case. Associations are modeled as lines connecting use cases and actors to one another, with an optional arrowhead on one end of the line. The arrowhead is often used to indicating the direction of the initial invocation of the relationship or to indicate the primary actor within the use case. The arrowheads are typically confused with data flow and as a result I avoid their use.</a:t>
            </a:r>
          </a:p>
          <a:p>
            <a:r>
              <a:rPr lang="en-US" sz="1200" b="1" i="0" kern="1200">
                <a:solidFill>
                  <a:schemeClr val="tx1"/>
                </a:solidFill>
                <a:effectLst/>
                <a:latin typeface="+mn-lt"/>
                <a:ea typeface="+mn-ea"/>
                <a:cs typeface="+mn-cs"/>
              </a:rPr>
              <a:t>System boundary boxes (optional)</a:t>
            </a:r>
            <a:r>
              <a:rPr lang="en-US" sz="1200" b="0" i="0" kern="1200">
                <a:solidFill>
                  <a:schemeClr val="tx1"/>
                </a:solidFill>
                <a:effectLst/>
                <a:latin typeface="+mn-lt"/>
                <a:ea typeface="+mn-ea"/>
                <a:cs typeface="+mn-cs"/>
              </a:rPr>
              <a:t>. You can draw a rectangle around the use cases, called the system boundary box, to indicates the scope of your system. Anything within the box represents functionality that is in scope and anything outside the box is not. System boundary boxes are rarely used, although on occasion I have used them to identify which use cases will be delivered in each major release of a system. </a:t>
            </a:r>
            <a:r>
              <a:rPr lang="en-US" sz="1200" b="0" i="0" u="none" strike="noStrike" kern="1200">
                <a:solidFill>
                  <a:schemeClr val="tx1"/>
                </a:solidFill>
                <a:effectLst/>
                <a:latin typeface="+mn-lt"/>
                <a:ea typeface="+mn-ea"/>
                <a:cs typeface="+mn-cs"/>
                <a:hlinkClick r:id="rId7"/>
              </a:rPr>
              <a:t>Figure 2</a:t>
            </a:r>
            <a:r>
              <a:rPr lang="en-US" sz="1200" b="0" i="0" kern="1200">
                <a:solidFill>
                  <a:schemeClr val="tx1"/>
                </a:solidFill>
                <a:effectLst/>
                <a:latin typeface="+mn-lt"/>
                <a:ea typeface="+mn-ea"/>
                <a:cs typeface="+mn-cs"/>
              </a:rPr>
              <a:t> shows how this could be done.</a:t>
            </a:r>
          </a:p>
          <a:p>
            <a:r>
              <a:rPr lang="en-US" sz="1200" b="1" i="0" kern="1200">
                <a:solidFill>
                  <a:schemeClr val="tx1"/>
                </a:solidFill>
                <a:effectLst/>
                <a:latin typeface="+mn-lt"/>
                <a:ea typeface="+mn-ea"/>
                <a:cs typeface="+mn-cs"/>
              </a:rPr>
              <a:t>Packages (optional)</a:t>
            </a:r>
            <a:r>
              <a:rPr lang="en-US" sz="1200" b="0" i="0" kern="1200">
                <a:solidFill>
                  <a:schemeClr val="tx1"/>
                </a:solidFill>
                <a:effectLst/>
                <a:latin typeface="+mn-lt"/>
                <a:ea typeface="+mn-ea"/>
                <a:cs typeface="+mn-cs"/>
              </a:rPr>
              <a:t>. Packages are UML constructs that enable you to organize model elements (such as use cases) into groups. Packages are depicted as file folders and can be used on any of the UML diagrams, including both use case diagrams and class diagrams. I use packages only when my diagrams become unwieldy, which generally implies they cannot be printed on a single page, to organize a large diagram into smaller ones. </a:t>
            </a:r>
            <a:r>
              <a:rPr lang="en-US" sz="1200" b="0" i="0" u="none" strike="noStrike" kern="1200">
                <a:solidFill>
                  <a:schemeClr val="tx1"/>
                </a:solidFill>
                <a:effectLst/>
                <a:latin typeface="+mn-lt"/>
                <a:ea typeface="+mn-ea"/>
                <a:cs typeface="+mn-cs"/>
                <a:hlinkClick r:id="rId8"/>
              </a:rPr>
              <a:t>Figure 3</a:t>
            </a:r>
            <a:r>
              <a:rPr lang="en-US" sz="1200" b="0" i="0" kern="1200">
                <a:solidFill>
                  <a:schemeClr val="tx1"/>
                </a:solidFill>
                <a:effectLst/>
                <a:latin typeface="+mn-lt"/>
                <a:ea typeface="+mn-ea"/>
                <a:cs typeface="+mn-cs"/>
              </a:rPr>
              <a:t> depicts how </a:t>
            </a:r>
            <a:r>
              <a:rPr lang="en-US" sz="1200" b="0" i="0" u="none" strike="noStrike" kern="1200">
                <a:solidFill>
                  <a:schemeClr val="tx1"/>
                </a:solidFill>
                <a:effectLst/>
                <a:latin typeface="+mn-lt"/>
                <a:ea typeface="+mn-ea"/>
                <a:cs typeface="+mn-cs"/>
                <a:hlinkClick r:id="rId6"/>
              </a:rPr>
              <a:t>Figure 1</a:t>
            </a:r>
            <a:r>
              <a:rPr lang="en-US" sz="1200" b="0" i="0" kern="1200">
                <a:solidFill>
                  <a:schemeClr val="tx1"/>
                </a:solidFill>
                <a:effectLst/>
                <a:latin typeface="+mn-lt"/>
                <a:ea typeface="+mn-ea"/>
                <a:cs typeface="+mn-cs"/>
              </a:rPr>
              <a:t> could be reorganized with packages</a:t>
            </a:r>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56</a:t>
            </a:fld>
            <a:endParaRPr lang="en-US"/>
          </a:p>
        </p:txBody>
      </p:sp>
    </p:spTree>
    <p:extLst>
      <p:ext uri="{BB962C8B-B14F-4D97-AF65-F5344CB8AC3E}">
        <p14:creationId xmlns:p14="http://schemas.microsoft.com/office/powerpoint/2010/main" val="1573634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kern="1200">
                <a:solidFill>
                  <a:schemeClr val="tx1"/>
                </a:solidFill>
                <a:effectLst/>
                <a:latin typeface="+mn-lt"/>
                <a:ea typeface="+mn-ea"/>
                <a:cs typeface="+mn-cs"/>
              </a:rPr>
              <a:t>Scenarios are created by user researchers to help communicate with the design team.  User stories are created by project/product managers to define the requirements prior to a sprint in agile development. Use cases are created for developers to help with testing. The difference in target audience means that the structure and information contained in the three approaches also varies.</a:t>
            </a:r>
          </a:p>
          <a:p>
            <a:r>
              <a:rPr lang="en-US">
                <a:hlinkClick r:id="rId3"/>
              </a:rPr>
              <a:t>https://www.akendi.com/blog/scenarios-user-stories-and-use-casesoh-my/</a:t>
            </a:r>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57</a:t>
            </a:fld>
            <a:endParaRPr lang="en-US"/>
          </a:p>
        </p:txBody>
      </p:sp>
    </p:spTree>
    <p:extLst>
      <p:ext uri="{BB962C8B-B14F-4D97-AF65-F5344CB8AC3E}">
        <p14:creationId xmlns:p14="http://schemas.microsoft.com/office/powerpoint/2010/main" val="2182844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CA" sz="1200" b="0" i="1" kern="1200">
                <a:solidFill>
                  <a:schemeClr val="tx1"/>
                </a:solidFill>
                <a:effectLst/>
                <a:latin typeface="+mn-lt"/>
                <a:ea typeface="+mn-ea"/>
                <a:cs typeface="+mn-cs"/>
              </a:rPr>
              <a:t>Jim, a second year internal medicine intern at Mount Pleasant Hospital, walks into the room of his patient, Andrew Ross. Since Andrew stayed the night in the hospital, Jim needs to review Andrew’s medical records to see if the nurses on the night shift had checked in and recorded any changes in Andrew’s condition.”</a:t>
            </a:r>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58</a:t>
            </a:fld>
            <a:endParaRPr lang="en-US"/>
          </a:p>
        </p:txBody>
      </p:sp>
    </p:spTree>
    <p:extLst>
      <p:ext uri="{BB962C8B-B14F-4D97-AF65-F5344CB8AC3E}">
        <p14:creationId xmlns:p14="http://schemas.microsoft.com/office/powerpoint/2010/main" val="3817151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0" u="none" strike="noStrike" kern="1200">
                <a:solidFill>
                  <a:schemeClr val="tx1"/>
                </a:solidFill>
                <a:effectLst/>
                <a:latin typeface="+mn-lt"/>
                <a:ea typeface="+mn-ea"/>
                <a:cs typeface="+mn-cs"/>
                <a:hlinkClick r:id="rId3"/>
              </a:rPr>
              <a:t>UML 2</a:t>
            </a:r>
            <a:r>
              <a:rPr lang="en-US" sz="1200" b="0" i="0" kern="1200">
                <a:solidFill>
                  <a:schemeClr val="tx1"/>
                </a:solidFill>
                <a:effectLst/>
                <a:latin typeface="+mn-lt"/>
                <a:ea typeface="+mn-ea"/>
                <a:cs typeface="+mn-cs"/>
              </a:rPr>
              <a:t> use case diagrams overview the usage requirements for a system. They are useful for presentations to management and/or project stakeholders, but for actual development you will find that </a:t>
            </a:r>
            <a:r>
              <a:rPr lang="en-US" sz="1200" b="0" i="0" u="none" strike="noStrike" kern="1200">
                <a:solidFill>
                  <a:schemeClr val="tx1"/>
                </a:solidFill>
                <a:effectLst/>
                <a:latin typeface="+mn-lt"/>
                <a:ea typeface="+mn-ea"/>
                <a:cs typeface="+mn-cs"/>
                <a:hlinkClick r:id="rId4"/>
              </a:rPr>
              <a:t>use cases </a:t>
            </a:r>
            <a:r>
              <a:rPr lang="en-US" sz="1200" b="0" i="0" kern="1200">
                <a:solidFill>
                  <a:schemeClr val="tx1"/>
                </a:solidFill>
                <a:effectLst/>
                <a:latin typeface="+mn-lt"/>
                <a:ea typeface="+mn-ea"/>
                <a:cs typeface="+mn-cs"/>
              </a:rPr>
              <a:t>provide significantly more value because they describe "the meat" of the actual requirements. </a:t>
            </a:r>
            <a:r>
              <a:rPr lang="en-US" sz="1200" b="0" i="0" u="none" strike="noStrike" kern="1200">
                <a:solidFill>
                  <a:schemeClr val="tx1"/>
                </a:solidFill>
                <a:effectLst/>
                <a:latin typeface="+mn-lt"/>
                <a:ea typeface="+mn-ea"/>
                <a:cs typeface="+mn-cs"/>
                <a:hlinkClick r:id="rId5"/>
              </a:rPr>
              <a:t>Figure 1</a:t>
            </a:r>
            <a:r>
              <a:rPr lang="en-US" sz="1200" b="0" i="0" kern="1200">
                <a:solidFill>
                  <a:schemeClr val="tx1"/>
                </a:solidFill>
                <a:effectLst/>
                <a:latin typeface="+mn-lt"/>
                <a:ea typeface="+mn-ea"/>
                <a:cs typeface="+mn-cs"/>
              </a:rPr>
              <a:t> provides an example of a </a:t>
            </a:r>
            <a:r>
              <a:rPr lang="en-US" sz="1200" b="0" i="0" u="none" strike="noStrike" kern="1200">
                <a:solidFill>
                  <a:schemeClr val="tx1"/>
                </a:solidFill>
                <a:effectLst/>
                <a:latin typeface="+mn-lt"/>
                <a:ea typeface="+mn-ea"/>
                <a:cs typeface="+mn-cs"/>
                <a:hlinkClick r:id="rId3"/>
              </a:rPr>
              <a:t>UML 2</a:t>
            </a:r>
            <a:r>
              <a:rPr lang="en-US" sz="1200" b="0" i="0" kern="1200">
                <a:solidFill>
                  <a:schemeClr val="tx1"/>
                </a:solidFill>
                <a:effectLst/>
                <a:latin typeface="+mn-lt"/>
                <a:ea typeface="+mn-ea"/>
                <a:cs typeface="+mn-cs"/>
              </a:rPr>
              <a:t> use case </a:t>
            </a:r>
            <a:r>
              <a:rPr lang="en-US" sz="1200" b="0" i="0" kern="1200" err="1">
                <a:solidFill>
                  <a:schemeClr val="tx1"/>
                </a:solidFill>
                <a:effectLst/>
                <a:latin typeface="+mn-lt"/>
                <a:ea typeface="+mn-ea"/>
                <a:cs typeface="+mn-cs"/>
              </a:rPr>
              <a:t>diagram.Use</a:t>
            </a:r>
            <a:r>
              <a:rPr lang="en-US" sz="1200" b="0" i="0" kern="1200">
                <a:solidFill>
                  <a:schemeClr val="tx1"/>
                </a:solidFill>
                <a:effectLst/>
                <a:latin typeface="+mn-lt"/>
                <a:ea typeface="+mn-ea"/>
                <a:cs typeface="+mn-cs"/>
              </a:rPr>
              <a:t> case diagrams depict:</a:t>
            </a:r>
          </a:p>
          <a:p>
            <a:r>
              <a:rPr lang="en-US" sz="1200" b="1" i="0" kern="1200">
                <a:solidFill>
                  <a:schemeClr val="tx1"/>
                </a:solidFill>
                <a:effectLst/>
                <a:latin typeface="+mn-lt"/>
                <a:ea typeface="+mn-ea"/>
                <a:cs typeface="+mn-cs"/>
              </a:rPr>
              <a:t>Use cases</a:t>
            </a:r>
            <a:r>
              <a:rPr lang="en-US" sz="1200" b="0" i="0" kern="1200">
                <a:solidFill>
                  <a:schemeClr val="tx1"/>
                </a:solidFill>
                <a:effectLst/>
                <a:latin typeface="+mn-lt"/>
                <a:ea typeface="+mn-ea"/>
                <a:cs typeface="+mn-cs"/>
              </a:rPr>
              <a:t>. A use case describes a sequence of actions that provide something of measurable value to an actor and is drawn as a horizontal ellipse.</a:t>
            </a:r>
          </a:p>
          <a:p>
            <a:r>
              <a:rPr lang="en-US" sz="1200" b="1" i="0" kern="1200">
                <a:solidFill>
                  <a:schemeClr val="tx1"/>
                </a:solidFill>
                <a:effectLst/>
                <a:latin typeface="+mn-lt"/>
                <a:ea typeface="+mn-ea"/>
                <a:cs typeface="+mn-cs"/>
              </a:rPr>
              <a:t>Actors</a:t>
            </a:r>
            <a:r>
              <a:rPr lang="en-US" sz="1200" b="0" i="0" kern="1200">
                <a:solidFill>
                  <a:schemeClr val="tx1"/>
                </a:solidFill>
                <a:effectLst/>
                <a:latin typeface="+mn-lt"/>
                <a:ea typeface="+mn-ea"/>
                <a:cs typeface="+mn-cs"/>
              </a:rPr>
              <a:t>. An actor is a person, organization, or external system that plays a role in one or more interactions with your system. Actors are drawn as stick figures.</a:t>
            </a:r>
          </a:p>
          <a:p>
            <a:r>
              <a:rPr lang="en-US" sz="1200" b="1" i="0" kern="1200">
                <a:solidFill>
                  <a:schemeClr val="tx1"/>
                </a:solidFill>
                <a:effectLst/>
                <a:latin typeface="+mn-lt"/>
                <a:ea typeface="+mn-ea"/>
                <a:cs typeface="+mn-cs"/>
              </a:rPr>
              <a:t>Associations</a:t>
            </a:r>
            <a:r>
              <a:rPr lang="en-US" sz="1200" b="0" i="0" kern="1200">
                <a:solidFill>
                  <a:schemeClr val="tx1"/>
                </a:solidFill>
                <a:effectLst/>
                <a:latin typeface="+mn-lt"/>
                <a:ea typeface="+mn-ea"/>
                <a:cs typeface="+mn-cs"/>
              </a:rPr>
              <a:t>. Associations between actors and use cases are indicated in use case diagrams by solid lines. An association exists whenever an actor is involved with an interaction described by a use case. Associations are modeled as lines connecting use cases and actors to one another, with an optional arrowhead on one end of the line. The arrowhead is often used to indicating the direction of the initial invocation of the relationship or to indicate the primary actor within the use case. The arrowheads are typically confused with data flow and as a result I avoid their use.</a:t>
            </a:r>
          </a:p>
          <a:p>
            <a:r>
              <a:rPr lang="en-US" sz="1200" b="1" i="0" kern="1200">
                <a:solidFill>
                  <a:schemeClr val="tx1"/>
                </a:solidFill>
                <a:effectLst/>
                <a:latin typeface="+mn-lt"/>
                <a:ea typeface="+mn-ea"/>
                <a:cs typeface="+mn-cs"/>
              </a:rPr>
              <a:t>System boundary boxes (optional)</a:t>
            </a:r>
            <a:r>
              <a:rPr lang="en-US" sz="1200" b="0" i="0" kern="1200">
                <a:solidFill>
                  <a:schemeClr val="tx1"/>
                </a:solidFill>
                <a:effectLst/>
                <a:latin typeface="+mn-lt"/>
                <a:ea typeface="+mn-ea"/>
                <a:cs typeface="+mn-cs"/>
              </a:rPr>
              <a:t>. You can draw a rectangle around the use cases, called the system boundary box, to indicates the scope of your system. Anything within the box represents functionality that is in scope and anything outside the box is not. System boundary boxes are rarely used, although on occasion I have used them to identify which use cases will be delivered in each major release of a system. </a:t>
            </a:r>
            <a:r>
              <a:rPr lang="en-US" sz="1200" b="0" i="0" u="none" strike="noStrike" kern="1200">
                <a:solidFill>
                  <a:schemeClr val="tx1"/>
                </a:solidFill>
                <a:effectLst/>
                <a:latin typeface="+mn-lt"/>
                <a:ea typeface="+mn-ea"/>
                <a:cs typeface="+mn-cs"/>
                <a:hlinkClick r:id="rId6"/>
              </a:rPr>
              <a:t>Figure 2</a:t>
            </a:r>
            <a:r>
              <a:rPr lang="en-US" sz="1200" b="0" i="0" kern="1200">
                <a:solidFill>
                  <a:schemeClr val="tx1"/>
                </a:solidFill>
                <a:effectLst/>
                <a:latin typeface="+mn-lt"/>
                <a:ea typeface="+mn-ea"/>
                <a:cs typeface="+mn-cs"/>
              </a:rPr>
              <a:t> shows how this could be done.</a:t>
            </a:r>
          </a:p>
          <a:p>
            <a:r>
              <a:rPr lang="en-US" sz="1200" b="1" i="0" kern="1200">
                <a:solidFill>
                  <a:schemeClr val="tx1"/>
                </a:solidFill>
                <a:effectLst/>
                <a:latin typeface="+mn-lt"/>
                <a:ea typeface="+mn-ea"/>
                <a:cs typeface="+mn-cs"/>
              </a:rPr>
              <a:t>Packages (optional)</a:t>
            </a:r>
            <a:r>
              <a:rPr lang="en-US" sz="1200" b="0" i="0" kern="1200">
                <a:solidFill>
                  <a:schemeClr val="tx1"/>
                </a:solidFill>
                <a:effectLst/>
                <a:latin typeface="+mn-lt"/>
                <a:ea typeface="+mn-ea"/>
                <a:cs typeface="+mn-cs"/>
              </a:rPr>
              <a:t>. Packages are UML constructs that enable you to organize model elements (such as use cases) into groups. Packages are depicted as file folders and can be used on any of the UML diagrams, including both use case diagrams and class diagrams. I use packages only when my diagrams become unwieldy, which generally implies they cannot be printed on a single page, to organize a large diagram into smaller ones. </a:t>
            </a:r>
            <a:r>
              <a:rPr lang="en-US" sz="1200" b="0" i="0" u="none" strike="noStrike" kern="1200">
                <a:solidFill>
                  <a:schemeClr val="tx1"/>
                </a:solidFill>
                <a:effectLst/>
                <a:latin typeface="+mn-lt"/>
                <a:ea typeface="+mn-ea"/>
                <a:cs typeface="+mn-cs"/>
                <a:hlinkClick r:id="rId7"/>
              </a:rPr>
              <a:t>Figure 3</a:t>
            </a:r>
            <a:r>
              <a:rPr lang="en-US" sz="1200" b="0" i="0" kern="1200">
                <a:solidFill>
                  <a:schemeClr val="tx1"/>
                </a:solidFill>
                <a:effectLst/>
                <a:latin typeface="+mn-lt"/>
                <a:ea typeface="+mn-ea"/>
                <a:cs typeface="+mn-cs"/>
              </a:rPr>
              <a:t> depicts how </a:t>
            </a:r>
            <a:r>
              <a:rPr lang="en-US" sz="1200" b="0" i="0" u="none" strike="noStrike" kern="1200">
                <a:solidFill>
                  <a:schemeClr val="tx1"/>
                </a:solidFill>
                <a:effectLst/>
                <a:latin typeface="+mn-lt"/>
                <a:ea typeface="+mn-ea"/>
                <a:cs typeface="+mn-cs"/>
                <a:hlinkClick r:id="rId5"/>
              </a:rPr>
              <a:t>Figure 1</a:t>
            </a:r>
            <a:r>
              <a:rPr lang="en-US" sz="1200" b="0" i="0" kern="1200">
                <a:solidFill>
                  <a:schemeClr val="tx1"/>
                </a:solidFill>
                <a:effectLst/>
                <a:latin typeface="+mn-lt"/>
                <a:ea typeface="+mn-ea"/>
                <a:cs typeface="+mn-cs"/>
              </a:rPr>
              <a:t> could be reorganized with packages</a:t>
            </a:r>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59</a:t>
            </a:fld>
            <a:endParaRPr lang="en-US"/>
          </a:p>
        </p:txBody>
      </p:sp>
    </p:spTree>
    <p:extLst>
      <p:ext uri="{BB962C8B-B14F-4D97-AF65-F5344CB8AC3E}">
        <p14:creationId xmlns:p14="http://schemas.microsoft.com/office/powerpoint/2010/main" val="2523332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Marcador de Posição da Imagem do Diapositivo 1"/>
          <p:cNvSpPr>
            <a:spLocks noGrp="1" noRot="1" noChangeAspect="1" noTextEdit="1"/>
          </p:cNvSpPr>
          <p:nvPr>
            <p:ph type="sldImg"/>
          </p:nvPr>
        </p:nvSpPr>
        <p:spPr>
          <a:xfrm>
            <a:off x="1143000" y="685800"/>
            <a:ext cx="4572000" cy="3429000"/>
          </a:xfrm>
          <a:ln/>
        </p:spPr>
      </p:sp>
      <p:sp>
        <p:nvSpPr>
          <p:cNvPr id="126979" name="Marcador de Posição de Notas 2"/>
          <p:cNvSpPr>
            <a:spLocks noGrp="1"/>
          </p:cNvSpPr>
          <p:nvPr>
            <p:ph type="body" idx="1"/>
          </p:nvPr>
        </p:nvSpPr>
        <p:spPr>
          <a:noFill/>
        </p:spPr>
        <p:txBody>
          <a:bodyPr/>
          <a:lstStyle/>
          <a:p>
            <a:r>
              <a:rPr lang="en-US" sz="1200" b="0" i="0" kern="1200">
                <a:solidFill>
                  <a:schemeClr val="tx1"/>
                </a:solidFill>
                <a:effectLst/>
                <a:latin typeface="+mn-lt"/>
                <a:ea typeface="+mn-ea"/>
                <a:cs typeface="+mn-cs"/>
              </a:rPr>
              <a:t>Telling stories is an excellent way of guiding people through a user experience. Storyboarding, a technique derived from the film industry, is something you can use for early prototyping to allow yourself to </a:t>
            </a:r>
            <a:r>
              <a:rPr lang="en-US" sz="1200" b="0" i="0" kern="1200" err="1">
                <a:solidFill>
                  <a:schemeClr val="tx1"/>
                </a:solidFill>
                <a:effectLst/>
                <a:latin typeface="+mn-lt"/>
                <a:ea typeface="+mn-ea"/>
                <a:cs typeface="+mn-cs"/>
              </a:rPr>
              <a:t>visualise</a:t>
            </a:r>
            <a:r>
              <a:rPr lang="en-US" sz="1200" b="0" i="0" kern="1200">
                <a:solidFill>
                  <a:schemeClr val="tx1"/>
                </a:solidFill>
                <a:effectLst/>
                <a:latin typeface="+mn-lt"/>
                <a:ea typeface="+mn-ea"/>
                <a:cs typeface="+mn-cs"/>
              </a:rPr>
              <a:t> the user’s journey or how users would experience a problem or product. When you draw </a:t>
            </a:r>
            <a:r>
              <a:rPr lang="en-US" sz="1200" b="0" i="0" u="none" strike="noStrike" kern="1200">
                <a:solidFill>
                  <a:schemeClr val="tx1"/>
                </a:solidFill>
                <a:effectLst/>
                <a:latin typeface="+mn-lt"/>
                <a:ea typeface="+mn-ea"/>
                <a:cs typeface="+mn-cs"/>
                <a:hlinkClick r:id="rId3" tooltip="What is Storyboards?"/>
              </a:rPr>
              <a:t>storyboards</a:t>
            </a:r>
            <a:r>
              <a:rPr lang="en-US" sz="1200" b="0" i="0" kern="1200">
                <a:solidFill>
                  <a:schemeClr val="tx1"/>
                </a:solidFill>
                <a:effectLst/>
                <a:latin typeface="+mn-lt"/>
                <a:ea typeface="+mn-ea"/>
                <a:cs typeface="+mn-cs"/>
              </a:rPr>
              <a:t>, try to imagine the </a:t>
            </a:r>
            <a:r>
              <a:rPr lang="en-US" sz="1200" b="0" i="1" kern="1200">
                <a:solidFill>
                  <a:schemeClr val="tx1"/>
                </a:solidFill>
                <a:effectLst/>
                <a:latin typeface="+mn-lt"/>
                <a:ea typeface="+mn-ea"/>
                <a:cs typeface="+mn-cs"/>
              </a:rPr>
              <a:t>complete</a:t>
            </a:r>
            <a:r>
              <a:rPr lang="en-US" sz="1200" b="0" i="0" kern="1200">
                <a:solidFill>
                  <a:schemeClr val="tx1"/>
                </a:solidFill>
                <a:effectLst/>
                <a:latin typeface="+mn-lt"/>
                <a:ea typeface="+mn-ea"/>
                <a:cs typeface="+mn-cs"/>
              </a:rPr>
              <a:t> user experience, and then capture it in a series of images or sketches.</a:t>
            </a:r>
            <a:endParaRPr lang="en-US" altLang="en-US" sz="900"/>
          </a:p>
          <a:p>
            <a:endParaRPr lang="en-US" altLang="en-US" sz="900"/>
          </a:p>
          <a:p>
            <a:endParaRPr lang="en-US" altLang="en-US" sz="900"/>
          </a:p>
          <a:p>
            <a:r>
              <a:rPr lang="en-US" altLang="en-US" sz="900"/>
              <a:t>Are early visual forms of an experience</a:t>
            </a:r>
          </a:p>
          <a:p>
            <a:endParaRPr lang="en-US" altLang="en-US" sz="900"/>
          </a:p>
          <a:p>
            <a:r>
              <a:rPr lang="en-US" altLang="en-US" sz="900"/>
              <a:t>They are especially good at getting the point across to those only loosely involved with the project. </a:t>
            </a:r>
          </a:p>
          <a:p>
            <a:endParaRPr lang="en-US" altLang="en-US" sz="900"/>
          </a:p>
          <a:p>
            <a:r>
              <a:rPr lang="en-US" altLang="en-US" sz="900"/>
              <a:t>Figure 31.6 shows an example of a storyboard. Traditional software storyboards typically end up being screenshots more than interactions which are closer to a mock-up than an experience. Storyboards are more useful for VR because the user can be shown directly interacting with objects— experiences and interactions can be quickly sketched and conveyed without having to worry about screen layout details. Storyboarding can, however, be more difficult for VR than for video storyboards</a:t>
            </a:r>
          </a:p>
          <a:p>
            <a:r>
              <a:rPr lang="en-US" altLang="en-US" sz="900"/>
              <a:t>because of the non-linear nature of VR. In many other cases there might be multiple connections between storyboard frames.</a:t>
            </a:r>
          </a:p>
          <a:p>
            <a:r>
              <a:rPr lang="en-US" altLang="en-US">
                <a:hlinkClick r:id="rId4"/>
              </a:rPr>
              <a:t>/</a:t>
            </a:r>
            <a:endParaRPr lang="en-US" altLang="en-US"/>
          </a:p>
        </p:txBody>
      </p:sp>
      <p:sp>
        <p:nvSpPr>
          <p:cNvPr id="4" name="Marcador de Posição do Número do Diapositivo 3"/>
          <p:cNvSpPr>
            <a:spLocks noGrp="1"/>
          </p:cNvSpPr>
          <p:nvPr>
            <p:ph type="sldNum" sz="quarter" idx="5"/>
          </p:nvPr>
        </p:nvSpPr>
        <p:spPr/>
        <p:txBody>
          <a:bodyPr/>
          <a:lstStyle/>
          <a:p>
            <a:pPr>
              <a:defRPr/>
            </a:pPr>
            <a:fld id="{FA0D6F36-7CA3-4FCE-88AB-F064BB1B8DE1}" type="slidenum">
              <a:rPr lang="pt-PT" smtClean="0"/>
              <a:pPr>
                <a:defRPr/>
              </a:pPr>
              <a:t>60</a:t>
            </a:fld>
            <a:endParaRPr lang="pt-P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Marcador de Posição da Imagem do Diapositivo 1">
            <a:extLst>
              <a:ext uri="{FF2B5EF4-FFF2-40B4-BE49-F238E27FC236}">
                <a16:creationId xmlns:a16="http://schemas.microsoft.com/office/drawing/2014/main" id="{EEA0F5EA-D1F6-4FE6-8903-DEDF95CFBE9A}"/>
              </a:ext>
            </a:extLst>
          </p:cNvPr>
          <p:cNvSpPr>
            <a:spLocks noGrp="1" noRot="1" noChangeAspect="1" noChangeArrowheads="1" noTextEdit="1"/>
          </p:cNvSpPr>
          <p:nvPr>
            <p:ph type="sldImg"/>
          </p:nvPr>
        </p:nvSpPr>
        <p:spPr>
          <a:xfrm>
            <a:off x="992188" y="768350"/>
            <a:ext cx="5114925" cy="3836988"/>
          </a:xfrm>
          <a:ln/>
        </p:spPr>
      </p:sp>
      <p:sp>
        <p:nvSpPr>
          <p:cNvPr id="25603" name="Marcador de Posição de Notas 2">
            <a:extLst>
              <a:ext uri="{FF2B5EF4-FFF2-40B4-BE49-F238E27FC236}">
                <a16:creationId xmlns:a16="http://schemas.microsoft.com/office/drawing/2014/main" id="{CBA2799D-8F61-4428-B0A3-C5E8465F1A38}"/>
              </a:ext>
            </a:extLst>
          </p:cNvPr>
          <p:cNvSpPr>
            <a:spLocks noGrp="1" noChangeArrowheads="1"/>
          </p:cNvSpPr>
          <p:nvPr>
            <p:ph type="body" idx="1"/>
          </p:nvPr>
        </p:nvSpPr>
        <p:spPr>
          <a:noFill/>
        </p:spPr>
        <p:txBody>
          <a:bodyPr/>
          <a:lstStyle/>
          <a:p>
            <a:r>
              <a:rPr lang="en-US" altLang="en-US">
                <a:latin typeface="Arial" panose="020B0604020202020204" pitchFamily="34" charset="0"/>
                <a:hlinkClick r:id="rId3"/>
              </a:rPr>
              <a:t>https://www.interaction-design.org/literature/book/the-glossary-of-human-computer-interaction/mental-models</a:t>
            </a:r>
            <a:endParaRPr lang="en-US" altLang="en-US">
              <a:latin typeface="Arial" panose="020B0604020202020204" pitchFamily="34" charset="0"/>
            </a:endParaRPr>
          </a:p>
          <a:p>
            <a:endParaRPr lang="en-US" altLang="en-US">
              <a:latin typeface="Arial" panose="020B0604020202020204" pitchFamily="34" charset="0"/>
            </a:endParaRPr>
          </a:p>
        </p:txBody>
      </p:sp>
      <p:sp>
        <p:nvSpPr>
          <p:cNvPr id="25604" name="Marcador de Posição do Número do Diapositivo 3">
            <a:extLst>
              <a:ext uri="{FF2B5EF4-FFF2-40B4-BE49-F238E27FC236}">
                <a16:creationId xmlns:a16="http://schemas.microsoft.com/office/drawing/2014/main" id="{4679BF17-8218-46D1-A2A3-D1AC1B477167}"/>
              </a:ext>
            </a:extLst>
          </p:cNvPr>
          <p:cNvSpPr>
            <a:spLocks noGrp="1"/>
          </p:cNvSpPr>
          <p:nvPr>
            <p:ph type="sldNum" sz="quarter" idx="5"/>
          </p:nvPr>
        </p:nvSpPr>
        <p:spPr>
          <a:noFill/>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E3BFF58-5421-4DF6-95C4-4ADE81930A27}" type="slidenum">
              <a:rPr lang="en-GB" altLang="en-US" sz="1300" smtClean="0"/>
              <a:pPr>
                <a:spcBef>
                  <a:spcPct val="0"/>
                </a:spcBef>
              </a:pPr>
              <a:t>61</a:t>
            </a:fld>
            <a:endParaRPr lang="en-GB"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pt-PT"/>
              <a:t>Começar aqui depois da semana académica na TP2</a:t>
            </a:r>
            <a:endParaRPr lang="en-US"/>
          </a:p>
        </p:txBody>
      </p:sp>
      <p:sp>
        <p:nvSpPr>
          <p:cNvPr id="4" name="Slide Number Placeholder 3"/>
          <p:cNvSpPr>
            <a:spLocks noGrp="1"/>
          </p:cNvSpPr>
          <p:nvPr>
            <p:ph type="sldNum" sz="quarter" idx="5"/>
          </p:nvPr>
        </p:nvSpPr>
        <p:spPr/>
        <p:txBody>
          <a:bodyPr/>
          <a:lstStyle/>
          <a:p>
            <a:pPr>
              <a:defRPr/>
            </a:pPr>
            <a:fld id="{285E1C2F-A353-4118-A961-5692D0AB7910}" type="slidenum">
              <a:rPr lang="en-GB" smtClean="0"/>
              <a:pPr>
                <a:defRPr/>
              </a:pPr>
              <a:t>23</a:t>
            </a:fld>
            <a:endParaRPr lang="en-GB"/>
          </a:p>
        </p:txBody>
      </p:sp>
    </p:spTree>
    <p:extLst>
      <p:ext uri="{BB962C8B-B14F-4D97-AF65-F5344CB8AC3E}">
        <p14:creationId xmlns:p14="http://schemas.microsoft.com/office/powerpoint/2010/main" val="33671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a:t>Wikipedia</a:t>
            </a:r>
          </a:p>
          <a:p>
            <a:endParaRPr lang="en-US"/>
          </a:p>
          <a:p>
            <a:r>
              <a:rPr lang="en-US"/>
              <a:t>Fitts' law (often cited as Fitts's law) is a model of human movement primarily used in human–computer interaction and ergonomics that predicts that the time required to rapidly move to a target area is a function of the distance to the target and the size of the target. Fitts' law is used to model the act of pointing, either by physically touching an object with a hand or finger, or virtually, by pointing to an object on a computer monitor using a pointing device. It was proposed by Paul Fitts in 1954.</a:t>
            </a:r>
          </a:p>
        </p:txBody>
      </p:sp>
      <p:sp>
        <p:nvSpPr>
          <p:cNvPr id="4" name="Slide Number Placeholder 3"/>
          <p:cNvSpPr>
            <a:spLocks noGrp="1"/>
          </p:cNvSpPr>
          <p:nvPr>
            <p:ph type="sldNum" sz="quarter" idx="5"/>
          </p:nvPr>
        </p:nvSpPr>
        <p:spPr/>
        <p:txBody>
          <a:bodyPr/>
          <a:lstStyle/>
          <a:p>
            <a:pPr>
              <a:defRPr/>
            </a:pPr>
            <a:fld id="{285E1C2F-A353-4118-A961-5692D0AB7910}" type="slidenum">
              <a:rPr lang="en-GB" smtClean="0"/>
              <a:pPr>
                <a:defRPr/>
              </a:pPr>
              <a:t>24</a:t>
            </a:fld>
            <a:endParaRPr lang="en-GB"/>
          </a:p>
        </p:txBody>
      </p:sp>
    </p:spTree>
    <p:extLst>
      <p:ext uri="{BB962C8B-B14F-4D97-AF65-F5344CB8AC3E}">
        <p14:creationId xmlns:p14="http://schemas.microsoft.com/office/powerpoint/2010/main" val="3152380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a:t>Wikipedia</a:t>
            </a:r>
          </a:p>
          <a:p>
            <a:endParaRPr lang="en-US"/>
          </a:p>
          <a:p>
            <a:r>
              <a:rPr lang="en-US"/>
              <a:t>Fitts' law (often cited as Fitts's law) is a model of human movement primarily used in human–computer interaction and ergonomics that predicts that the time required to rapidly move to a target area is a function of the distance to the target and the size of the target. Fitts' law is used to model the act of pointing, either by physically touching an object with a hand or finger, or virtually, by pointing to an object on a computer monitor using a pointing device. It was proposed by Paul Fitts in 1954.</a:t>
            </a:r>
          </a:p>
        </p:txBody>
      </p:sp>
      <p:sp>
        <p:nvSpPr>
          <p:cNvPr id="4" name="Slide Number Placeholder 3"/>
          <p:cNvSpPr>
            <a:spLocks noGrp="1"/>
          </p:cNvSpPr>
          <p:nvPr>
            <p:ph type="sldNum" sz="quarter" idx="5"/>
          </p:nvPr>
        </p:nvSpPr>
        <p:spPr/>
        <p:txBody>
          <a:bodyPr/>
          <a:lstStyle/>
          <a:p>
            <a:pPr>
              <a:defRPr/>
            </a:pPr>
            <a:fld id="{285E1C2F-A353-4118-A961-5692D0AB7910}" type="slidenum">
              <a:rPr lang="en-GB" smtClean="0"/>
              <a:pPr>
                <a:defRPr/>
              </a:pPr>
              <a:t>25</a:t>
            </a:fld>
            <a:endParaRPr lang="en-GB"/>
          </a:p>
        </p:txBody>
      </p:sp>
    </p:spTree>
    <p:extLst>
      <p:ext uri="{BB962C8B-B14F-4D97-AF65-F5344CB8AC3E}">
        <p14:creationId xmlns:p14="http://schemas.microsoft.com/office/powerpoint/2010/main" val="93818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26</a:t>
            </a:fld>
            <a:endParaRPr lang="en-US"/>
          </a:p>
        </p:txBody>
      </p:sp>
    </p:spTree>
    <p:extLst>
      <p:ext uri="{BB962C8B-B14F-4D97-AF65-F5344CB8AC3E}">
        <p14:creationId xmlns:p14="http://schemas.microsoft.com/office/powerpoint/2010/main" val="14864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en-US" sz="1200" b="0" i="1" kern="1200">
                <a:solidFill>
                  <a:schemeClr val="tx1"/>
                </a:solidFill>
                <a:effectLst/>
                <a:latin typeface="+mn-lt"/>
                <a:ea typeface="+mn-ea"/>
                <a:cs typeface="+mn-cs"/>
              </a:rPr>
              <a:t>Personas are fictional characters, which you create based upon your research in order to represent the different user types that might use your service, product, site, or brand in a similar way. Creating </a:t>
            </a:r>
            <a:r>
              <a:rPr lang="en-US" sz="1200" b="0" i="1" u="none" strike="noStrike" kern="1200">
                <a:solidFill>
                  <a:schemeClr val="tx1"/>
                </a:solidFill>
                <a:effectLst/>
                <a:latin typeface="+mn-lt"/>
                <a:ea typeface="+mn-ea"/>
                <a:cs typeface="+mn-cs"/>
                <a:hlinkClick r:id="rId3" tooltip="What are Personas?"/>
              </a:rPr>
              <a:t>personas</a:t>
            </a:r>
            <a:r>
              <a:rPr lang="en-US" sz="1200" b="0" i="1" kern="1200">
                <a:solidFill>
                  <a:schemeClr val="tx1"/>
                </a:solidFill>
                <a:effectLst/>
                <a:latin typeface="+mn-lt"/>
                <a:ea typeface="+mn-ea"/>
                <a:cs typeface="+mn-cs"/>
              </a:rPr>
              <a:t> will help you to understand your users’ needs, experiences, </a:t>
            </a:r>
            <a:r>
              <a:rPr lang="en-US" sz="1200" b="0" i="1" kern="1200" err="1">
                <a:solidFill>
                  <a:schemeClr val="tx1"/>
                </a:solidFill>
                <a:effectLst/>
                <a:latin typeface="+mn-lt"/>
                <a:ea typeface="+mn-ea"/>
                <a:cs typeface="+mn-cs"/>
              </a:rPr>
              <a:t>behaviours</a:t>
            </a:r>
            <a:r>
              <a:rPr lang="en-US" sz="1200" b="0" i="1" kern="1200">
                <a:solidFill>
                  <a:schemeClr val="tx1"/>
                </a:solidFill>
                <a:effectLst/>
                <a:latin typeface="+mn-lt"/>
                <a:ea typeface="+mn-ea"/>
                <a:cs typeface="+mn-cs"/>
              </a:rPr>
              <a:t> and goals. Creating personas can help you step out of yourself. It can help you to </a:t>
            </a:r>
            <a:r>
              <a:rPr lang="en-US" sz="1200" b="0" i="1" kern="1200" err="1">
                <a:solidFill>
                  <a:schemeClr val="tx1"/>
                </a:solidFill>
                <a:effectLst/>
                <a:latin typeface="+mn-lt"/>
                <a:ea typeface="+mn-ea"/>
                <a:cs typeface="+mn-cs"/>
              </a:rPr>
              <a:t>recognise</a:t>
            </a:r>
            <a:r>
              <a:rPr lang="en-US" sz="1200" b="0" i="1" kern="1200">
                <a:solidFill>
                  <a:schemeClr val="tx1"/>
                </a:solidFill>
                <a:effectLst/>
                <a:latin typeface="+mn-lt"/>
                <a:ea typeface="+mn-ea"/>
                <a:cs typeface="+mn-cs"/>
              </a:rPr>
              <a:t> that different people have different needs and expectations, and it can also help you to identify with the user you’re designing for. Personas make the design task at hand less complex, they guide your </a:t>
            </a:r>
            <a:r>
              <a:rPr lang="en-US" sz="1200" b="0" i="1" u="none" strike="noStrike" kern="1200">
                <a:solidFill>
                  <a:schemeClr val="tx1"/>
                </a:solidFill>
                <a:effectLst/>
                <a:latin typeface="+mn-lt"/>
                <a:ea typeface="+mn-ea"/>
                <a:cs typeface="+mn-cs"/>
                <a:hlinkClick r:id="rId4" tooltip="What is Ideation?"/>
              </a:rPr>
              <a:t>ideation</a:t>
            </a:r>
            <a:r>
              <a:rPr lang="en-US" sz="1200" b="0" i="1" kern="1200">
                <a:solidFill>
                  <a:schemeClr val="tx1"/>
                </a:solidFill>
                <a:effectLst/>
                <a:latin typeface="+mn-lt"/>
                <a:ea typeface="+mn-ea"/>
                <a:cs typeface="+mn-cs"/>
              </a:rPr>
              <a:t> processes, and they can help you to achieve the goal of creating a good user experience for your target user group.</a:t>
            </a:r>
          </a:p>
          <a:p>
            <a:r>
              <a:rPr lang="en-US" sz="1200" b="0" i="0" kern="1200">
                <a:solidFill>
                  <a:schemeClr val="tx1"/>
                </a:solidFill>
                <a:effectLst/>
                <a:latin typeface="+mn-lt"/>
                <a:ea typeface="+mn-ea"/>
                <a:cs typeface="+mn-cs"/>
              </a:rPr>
              <a:t>As opposed to designing products, services, and solutions based upon the preferences of the design team, it has become standard practice within many human centred design disciplines to collate research and personify certain trends and patterns in the data as personas. Hence, personas do not describe real people, but you compose your personas based on real data collected from multiple individuals. Personas add the human touch to what would largely remain cold facts in your research. When you create persona profiles of typical or atypical (extreme) users, it will help you to understand patterns in your research, which </a:t>
            </a:r>
            <a:r>
              <a:rPr lang="en-US" sz="1200" b="0" i="0" kern="1200" err="1">
                <a:solidFill>
                  <a:schemeClr val="tx1"/>
                </a:solidFill>
                <a:effectLst/>
                <a:latin typeface="+mn-lt"/>
                <a:ea typeface="+mn-ea"/>
                <a:cs typeface="+mn-cs"/>
              </a:rPr>
              <a:t>synthesises</a:t>
            </a:r>
            <a:r>
              <a:rPr lang="en-US" sz="1200" b="0" i="0" kern="1200">
                <a:solidFill>
                  <a:schemeClr val="tx1"/>
                </a:solidFill>
                <a:effectLst/>
                <a:latin typeface="+mn-lt"/>
                <a:ea typeface="+mn-ea"/>
                <a:cs typeface="+mn-cs"/>
              </a:rPr>
              <a:t> the types of people you seek to design for. Personas are also known as model characters or composite characters.</a:t>
            </a:r>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27</a:t>
            </a:fld>
            <a:endParaRPr lang="en-US"/>
          </a:p>
        </p:txBody>
      </p:sp>
    </p:spTree>
    <p:extLst>
      <p:ext uri="{BB962C8B-B14F-4D97-AF65-F5344CB8AC3E}">
        <p14:creationId xmlns:p14="http://schemas.microsoft.com/office/powerpoint/2010/main" val="3103990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992188" y="768350"/>
            <a:ext cx="5114925" cy="3836988"/>
          </a:xfrm>
        </p:spPr>
      </p:sp>
      <p:sp>
        <p:nvSpPr>
          <p:cNvPr id="3" name="Marcador de Posição de Notas 2"/>
          <p:cNvSpPr>
            <a:spLocks noGrp="1"/>
          </p:cNvSpPr>
          <p:nvPr>
            <p:ph type="body" idx="1"/>
          </p:nvPr>
        </p:nvSpPr>
        <p:spPr/>
        <p:txBody>
          <a:bodyPr/>
          <a:lstStyle/>
          <a:p>
            <a:r>
              <a:rPr lang="pt-PT" sz="1200" b="1" i="0" kern="1200" err="1">
                <a:solidFill>
                  <a:schemeClr val="tx1"/>
                </a:solidFill>
                <a:effectLst/>
                <a:latin typeface="+mn-lt"/>
                <a:ea typeface="+mn-ea"/>
                <a:cs typeface="+mn-cs"/>
              </a:rPr>
              <a:t>History</a:t>
            </a:r>
            <a:endParaRPr lang="en-US" sz="1200" b="1"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method of developing personas stems from IT system development during the late 1990s where researchers had begun reflecting on how you could best communicate an understanding of the users. Various concepts emerged, such as user archetypes, user models, lifestyle snapshots, and model users. In 1999, Alan Cooper published his successful book, </a:t>
            </a:r>
            <a:r>
              <a:rPr lang="en-US" sz="1200" b="0" i="1" kern="1200">
                <a:solidFill>
                  <a:schemeClr val="tx1"/>
                </a:solidFill>
                <a:effectLst/>
                <a:latin typeface="+mn-lt"/>
                <a:ea typeface="+mn-ea"/>
                <a:cs typeface="+mn-cs"/>
              </a:rPr>
              <a:t>The Inmates are Running the Asylum,</a:t>
            </a:r>
            <a:r>
              <a:rPr lang="en-US" sz="1200" b="0" i="0" kern="1200">
                <a:solidFill>
                  <a:schemeClr val="tx1"/>
                </a:solidFill>
                <a:effectLst/>
                <a:latin typeface="+mn-lt"/>
                <a:ea typeface="+mn-ea"/>
                <a:cs typeface="+mn-cs"/>
              </a:rPr>
              <a:t> where he, as the first person ever, described personas as a method we can use to describe fictitious users. There are a vast number of articles and books about personas, however a unified understanding of one single way to apply the method doesn’t exist, nor does a definition of what a persona description should contain exactly.</a:t>
            </a:r>
            <a:endParaRPr lang="en-US"/>
          </a:p>
          <a:p>
            <a:endParaRPr lang="en-US"/>
          </a:p>
        </p:txBody>
      </p:sp>
      <p:sp>
        <p:nvSpPr>
          <p:cNvPr id="4" name="Marcador de Posição do Número do Diapositivo 3"/>
          <p:cNvSpPr>
            <a:spLocks noGrp="1"/>
          </p:cNvSpPr>
          <p:nvPr>
            <p:ph type="sldNum" sz="quarter" idx="10"/>
          </p:nvPr>
        </p:nvSpPr>
        <p:spPr/>
        <p:txBody>
          <a:bodyPr/>
          <a:lstStyle/>
          <a:p>
            <a:fld id="{5BB3FEA7-447D-40E7-80FE-E00F46EA5AF9}" type="slidenum">
              <a:rPr lang="en-US" smtClean="0"/>
              <a:t>28</a:t>
            </a:fld>
            <a:endParaRPr lang="en-US"/>
          </a:p>
        </p:txBody>
      </p:sp>
    </p:spTree>
    <p:extLst>
      <p:ext uri="{BB962C8B-B14F-4D97-AF65-F5344CB8AC3E}">
        <p14:creationId xmlns:p14="http://schemas.microsoft.com/office/powerpoint/2010/main" val="191016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0114" name="Rectangle 2"/>
          <p:cNvSpPr>
            <a:spLocks noGrp="1" noChangeArrowheads="1"/>
          </p:cNvSpPr>
          <p:nvPr>
            <p:ph type="ctrTitle"/>
          </p:nvPr>
        </p:nvSpPr>
        <p:spPr>
          <a:xfrm>
            <a:off x="685800" y="2130425"/>
            <a:ext cx="7772400" cy="1470025"/>
          </a:xfrm>
        </p:spPr>
        <p:txBody>
          <a:bodyPr/>
          <a:lstStyle>
            <a:lvl1pPr>
              <a:defRPr/>
            </a:lvl1pPr>
          </a:lstStyle>
          <a:p>
            <a:pPr lvl="0"/>
            <a:r>
              <a:rPr lang="en-GB" noProof="0"/>
              <a:t>Clique para editar o estilo do título			</a:t>
            </a:r>
          </a:p>
        </p:txBody>
      </p:sp>
      <p:sp>
        <p:nvSpPr>
          <p:cNvPr id="9011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GB" noProof="0"/>
              <a:t>Faça clique para editar o estilo do subtítulo do modelo global</a:t>
            </a:r>
          </a:p>
        </p:txBody>
      </p:sp>
      <p:sp>
        <p:nvSpPr>
          <p:cNvPr id="4" name="Rectangle 4">
            <a:extLst>
              <a:ext uri="{FF2B5EF4-FFF2-40B4-BE49-F238E27FC236}">
                <a16:creationId xmlns:a16="http://schemas.microsoft.com/office/drawing/2014/main" id="{0789014C-2117-4973-BC2C-28051DC0D1E4}"/>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A8907EE0-CE9D-4ECF-80B7-4AAA787206E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1F08AE8-0442-4126-9F2B-9E954A99A55A}"/>
              </a:ext>
            </a:extLst>
          </p:cNvPr>
          <p:cNvSpPr>
            <a:spLocks noGrp="1" noChangeArrowheads="1"/>
          </p:cNvSpPr>
          <p:nvPr>
            <p:ph type="sldNum" sz="quarter" idx="12"/>
          </p:nvPr>
        </p:nvSpPr>
        <p:spPr>
          <a:ln/>
        </p:spPr>
        <p:txBody>
          <a:bodyPr/>
          <a:lstStyle>
            <a:lvl1pPr>
              <a:defRPr/>
            </a:lvl1pPr>
          </a:lstStyle>
          <a:p>
            <a:pPr>
              <a:defRPr/>
            </a:pPr>
            <a:fld id="{32844C96-15F5-43AF-A2DE-1A0074CC2E8C}" type="slidenum">
              <a:rPr lang="en-GB" altLang="en-US"/>
              <a:pPr>
                <a:defRPr/>
              </a:pPr>
              <a:t>‹#›</a:t>
            </a:fld>
            <a:endParaRPr lang="en-GB" altLang="en-US"/>
          </a:p>
        </p:txBody>
      </p:sp>
    </p:spTree>
    <p:extLst>
      <p:ext uri="{BB962C8B-B14F-4D97-AF65-F5344CB8AC3E}">
        <p14:creationId xmlns:p14="http://schemas.microsoft.com/office/powerpoint/2010/main" val="3119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Rectangle 4">
            <a:extLst>
              <a:ext uri="{FF2B5EF4-FFF2-40B4-BE49-F238E27FC236}">
                <a16:creationId xmlns:a16="http://schemas.microsoft.com/office/drawing/2014/main" id="{E1C6B53E-486C-4B13-8F20-6861DF10BBC7}"/>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0703A660-4F74-46E1-8465-0CA0B540AC6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8A76B7F-8292-4D69-B323-0E14FDBF3CCC}"/>
              </a:ext>
            </a:extLst>
          </p:cNvPr>
          <p:cNvSpPr>
            <a:spLocks noGrp="1" noChangeArrowheads="1"/>
          </p:cNvSpPr>
          <p:nvPr>
            <p:ph type="sldNum" sz="quarter" idx="12"/>
          </p:nvPr>
        </p:nvSpPr>
        <p:spPr>
          <a:ln/>
        </p:spPr>
        <p:txBody>
          <a:bodyPr/>
          <a:lstStyle>
            <a:lvl1pPr>
              <a:defRPr/>
            </a:lvl1pPr>
          </a:lstStyle>
          <a:p>
            <a:pPr>
              <a:defRPr/>
            </a:pPr>
            <a:fld id="{8EDF049C-8BBC-4C6B-B652-3DF851CAFB71}" type="slidenum">
              <a:rPr lang="en-GB" altLang="en-US"/>
              <a:pPr>
                <a:defRPr/>
              </a:pPr>
              <a:t>‹#›</a:t>
            </a:fld>
            <a:endParaRPr lang="en-GB" altLang="en-US"/>
          </a:p>
        </p:txBody>
      </p:sp>
    </p:spTree>
    <p:extLst>
      <p:ext uri="{BB962C8B-B14F-4D97-AF65-F5344CB8AC3E}">
        <p14:creationId xmlns:p14="http://schemas.microsoft.com/office/powerpoint/2010/main" val="3540948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Rectangle 4">
            <a:extLst>
              <a:ext uri="{FF2B5EF4-FFF2-40B4-BE49-F238E27FC236}">
                <a16:creationId xmlns:a16="http://schemas.microsoft.com/office/drawing/2014/main" id="{1C149257-8659-4424-8DF0-4E4425BBA799}"/>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1555DD4F-2A80-406E-AF5A-0BCF55184FD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67F83936-0F57-452C-8771-9322418DD4D8}"/>
              </a:ext>
            </a:extLst>
          </p:cNvPr>
          <p:cNvSpPr>
            <a:spLocks noGrp="1" noChangeArrowheads="1"/>
          </p:cNvSpPr>
          <p:nvPr>
            <p:ph type="sldNum" sz="quarter" idx="12"/>
          </p:nvPr>
        </p:nvSpPr>
        <p:spPr>
          <a:ln/>
        </p:spPr>
        <p:txBody>
          <a:bodyPr/>
          <a:lstStyle>
            <a:lvl1pPr>
              <a:defRPr/>
            </a:lvl1pPr>
          </a:lstStyle>
          <a:p>
            <a:pPr>
              <a:defRPr/>
            </a:pPr>
            <a:fld id="{7196F7F0-19CE-4C41-A23B-2E3F597E0BD5}" type="slidenum">
              <a:rPr lang="en-GB" altLang="en-US"/>
              <a:pPr>
                <a:defRPr/>
              </a:pPr>
              <a:t>‹#›</a:t>
            </a:fld>
            <a:endParaRPr lang="en-GB" altLang="en-US"/>
          </a:p>
        </p:txBody>
      </p:sp>
    </p:spTree>
    <p:extLst>
      <p:ext uri="{BB962C8B-B14F-4D97-AF65-F5344CB8AC3E}">
        <p14:creationId xmlns:p14="http://schemas.microsoft.com/office/powerpoint/2010/main" val="279129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Rectangle 4">
            <a:extLst>
              <a:ext uri="{FF2B5EF4-FFF2-40B4-BE49-F238E27FC236}">
                <a16:creationId xmlns:a16="http://schemas.microsoft.com/office/drawing/2014/main" id="{6D065988-4DE0-4A50-BB1E-5103BD817129}"/>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395B3D2A-AF75-482D-A47D-5D7480EF38C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F031F908-BA86-42CA-B9F7-A499FA1A0665}"/>
              </a:ext>
            </a:extLst>
          </p:cNvPr>
          <p:cNvSpPr>
            <a:spLocks noGrp="1" noChangeArrowheads="1"/>
          </p:cNvSpPr>
          <p:nvPr>
            <p:ph type="sldNum" sz="quarter" idx="12"/>
          </p:nvPr>
        </p:nvSpPr>
        <p:spPr>
          <a:ln/>
        </p:spPr>
        <p:txBody>
          <a:bodyPr/>
          <a:lstStyle>
            <a:lvl1pPr>
              <a:defRPr/>
            </a:lvl1pPr>
          </a:lstStyle>
          <a:p>
            <a:pPr>
              <a:defRPr/>
            </a:pPr>
            <a:fld id="{43F61608-C54F-429D-A395-184057BA4E1C}" type="slidenum">
              <a:rPr lang="en-GB" altLang="en-US"/>
              <a:pPr>
                <a:defRPr/>
              </a:pPr>
              <a:t>‹#›</a:t>
            </a:fld>
            <a:endParaRPr lang="en-GB" altLang="en-US"/>
          </a:p>
        </p:txBody>
      </p:sp>
    </p:spTree>
    <p:extLst>
      <p:ext uri="{BB962C8B-B14F-4D97-AF65-F5344CB8AC3E}">
        <p14:creationId xmlns:p14="http://schemas.microsoft.com/office/powerpoint/2010/main" val="1844482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8056B9D-CBC7-4865-BE8C-47C314AD81CE}"/>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5" name="Rectangle 5">
            <a:extLst>
              <a:ext uri="{FF2B5EF4-FFF2-40B4-BE49-F238E27FC236}">
                <a16:creationId xmlns:a16="http://schemas.microsoft.com/office/drawing/2014/main" id="{A856091F-05B8-4C18-AFED-310AA20CD61E}"/>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15C2003-C14C-412C-98A4-49F20FF3C778}"/>
              </a:ext>
            </a:extLst>
          </p:cNvPr>
          <p:cNvSpPr>
            <a:spLocks noGrp="1" noChangeArrowheads="1"/>
          </p:cNvSpPr>
          <p:nvPr>
            <p:ph type="sldNum" sz="quarter" idx="12"/>
          </p:nvPr>
        </p:nvSpPr>
        <p:spPr>
          <a:ln/>
        </p:spPr>
        <p:txBody>
          <a:bodyPr/>
          <a:lstStyle>
            <a:lvl1pPr>
              <a:defRPr/>
            </a:lvl1pPr>
          </a:lstStyle>
          <a:p>
            <a:pPr>
              <a:defRPr/>
            </a:pPr>
            <a:fld id="{C7DE4BD1-869A-4B4D-8B84-B3D88C4AC231}" type="slidenum">
              <a:rPr lang="en-GB" altLang="en-US"/>
              <a:pPr>
                <a:defRPr/>
              </a:pPr>
              <a:t>‹#›</a:t>
            </a:fld>
            <a:endParaRPr lang="en-GB" altLang="en-US"/>
          </a:p>
        </p:txBody>
      </p:sp>
    </p:spTree>
    <p:extLst>
      <p:ext uri="{BB962C8B-B14F-4D97-AF65-F5344CB8AC3E}">
        <p14:creationId xmlns:p14="http://schemas.microsoft.com/office/powerpoint/2010/main" val="882851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Rectangle 4">
            <a:extLst>
              <a:ext uri="{FF2B5EF4-FFF2-40B4-BE49-F238E27FC236}">
                <a16:creationId xmlns:a16="http://schemas.microsoft.com/office/drawing/2014/main" id="{16E1A8D9-B87A-434E-91D5-53375522C77A}"/>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6" name="Rectangle 5">
            <a:extLst>
              <a:ext uri="{FF2B5EF4-FFF2-40B4-BE49-F238E27FC236}">
                <a16:creationId xmlns:a16="http://schemas.microsoft.com/office/drawing/2014/main" id="{BBCD1FFD-269D-4A59-ACBC-70F3862B325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11C0FF5F-F780-45A1-BD78-D63824FF7990}"/>
              </a:ext>
            </a:extLst>
          </p:cNvPr>
          <p:cNvSpPr>
            <a:spLocks noGrp="1" noChangeArrowheads="1"/>
          </p:cNvSpPr>
          <p:nvPr>
            <p:ph type="sldNum" sz="quarter" idx="12"/>
          </p:nvPr>
        </p:nvSpPr>
        <p:spPr>
          <a:ln/>
        </p:spPr>
        <p:txBody>
          <a:bodyPr/>
          <a:lstStyle>
            <a:lvl1pPr>
              <a:defRPr/>
            </a:lvl1pPr>
          </a:lstStyle>
          <a:p>
            <a:pPr>
              <a:defRPr/>
            </a:pPr>
            <a:fld id="{36E5E106-6C1F-4B70-9DB6-1A9E0FA2E050}" type="slidenum">
              <a:rPr lang="en-GB" altLang="en-US"/>
              <a:pPr>
                <a:defRPr/>
              </a:pPr>
              <a:t>‹#›</a:t>
            </a:fld>
            <a:endParaRPr lang="en-GB" altLang="en-US"/>
          </a:p>
        </p:txBody>
      </p:sp>
    </p:spTree>
    <p:extLst>
      <p:ext uri="{BB962C8B-B14F-4D97-AF65-F5344CB8AC3E}">
        <p14:creationId xmlns:p14="http://schemas.microsoft.com/office/powerpoint/2010/main" val="356333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Rectangle 4">
            <a:extLst>
              <a:ext uri="{FF2B5EF4-FFF2-40B4-BE49-F238E27FC236}">
                <a16:creationId xmlns:a16="http://schemas.microsoft.com/office/drawing/2014/main" id="{848DAF96-5160-4066-B3B3-F02FF0492A36}"/>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8" name="Rectangle 5">
            <a:extLst>
              <a:ext uri="{FF2B5EF4-FFF2-40B4-BE49-F238E27FC236}">
                <a16:creationId xmlns:a16="http://schemas.microsoft.com/office/drawing/2014/main" id="{F8D9C428-AFAB-44FB-A72D-6500DFED207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46BE572F-39BF-49C1-A6A1-9B1BB1B45319}"/>
              </a:ext>
            </a:extLst>
          </p:cNvPr>
          <p:cNvSpPr>
            <a:spLocks noGrp="1" noChangeArrowheads="1"/>
          </p:cNvSpPr>
          <p:nvPr>
            <p:ph type="sldNum" sz="quarter" idx="12"/>
          </p:nvPr>
        </p:nvSpPr>
        <p:spPr>
          <a:ln/>
        </p:spPr>
        <p:txBody>
          <a:bodyPr/>
          <a:lstStyle>
            <a:lvl1pPr>
              <a:defRPr/>
            </a:lvl1pPr>
          </a:lstStyle>
          <a:p>
            <a:pPr>
              <a:defRPr/>
            </a:pPr>
            <a:fld id="{F4036397-20F2-454A-98CA-B9DC9289F194}" type="slidenum">
              <a:rPr lang="en-GB" altLang="en-US"/>
              <a:pPr>
                <a:defRPr/>
              </a:pPr>
              <a:t>‹#›</a:t>
            </a:fld>
            <a:endParaRPr lang="en-GB" altLang="en-US"/>
          </a:p>
        </p:txBody>
      </p:sp>
    </p:spTree>
    <p:extLst>
      <p:ext uri="{BB962C8B-B14F-4D97-AF65-F5344CB8AC3E}">
        <p14:creationId xmlns:p14="http://schemas.microsoft.com/office/powerpoint/2010/main" val="1205324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Rectangle 4">
            <a:extLst>
              <a:ext uri="{FF2B5EF4-FFF2-40B4-BE49-F238E27FC236}">
                <a16:creationId xmlns:a16="http://schemas.microsoft.com/office/drawing/2014/main" id="{FDB6F27A-A891-47D0-A214-9A33EAAAAD89}"/>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4" name="Rectangle 5">
            <a:extLst>
              <a:ext uri="{FF2B5EF4-FFF2-40B4-BE49-F238E27FC236}">
                <a16:creationId xmlns:a16="http://schemas.microsoft.com/office/drawing/2014/main" id="{9E553C3E-64A6-4AA8-9578-B5F21312308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966193B3-95D0-4549-85BB-64D6AA778E57}"/>
              </a:ext>
            </a:extLst>
          </p:cNvPr>
          <p:cNvSpPr>
            <a:spLocks noGrp="1" noChangeArrowheads="1"/>
          </p:cNvSpPr>
          <p:nvPr>
            <p:ph type="sldNum" sz="quarter" idx="12"/>
          </p:nvPr>
        </p:nvSpPr>
        <p:spPr>
          <a:ln/>
        </p:spPr>
        <p:txBody>
          <a:bodyPr/>
          <a:lstStyle>
            <a:lvl1pPr>
              <a:defRPr/>
            </a:lvl1pPr>
          </a:lstStyle>
          <a:p>
            <a:pPr>
              <a:defRPr/>
            </a:pPr>
            <a:fld id="{445C1534-DB05-48A6-AB38-6FBDF99F0D57}" type="slidenum">
              <a:rPr lang="en-GB" altLang="en-US"/>
              <a:pPr>
                <a:defRPr/>
              </a:pPr>
              <a:t>‹#›</a:t>
            </a:fld>
            <a:endParaRPr lang="en-GB" altLang="en-US"/>
          </a:p>
        </p:txBody>
      </p:sp>
    </p:spTree>
    <p:extLst>
      <p:ext uri="{BB962C8B-B14F-4D97-AF65-F5344CB8AC3E}">
        <p14:creationId xmlns:p14="http://schemas.microsoft.com/office/powerpoint/2010/main" val="346010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251241-DDB6-490D-A14B-0CB749F05054}"/>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3" name="Rectangle 5">
            <a:extLst>
              <a:ext uri="{FF2B5EF4-FFF2-40B4-BE49-F238E27FC236}">
                <a16:creationId xmlns:a16="http://schemas.microsoft.com/office/drawing/2014/main" id="{3B6F29F7-E8BE-4F81-930B-EF2C1A13B17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60E88923-ED22-4406-BE05-3A1E62B2B569}"/>
              </a:ext>
            </a:extLst>
          </p:cNvPr>
          <p:cNvSpPr>
            <a:spLocks noGrp="1" noChangeArrowheads="1"/>
          </p:cNvSpPr>
          <p:nvPr>
            <p:ph type="sldNum" sz="quarter" idx="12"/>
          </p:nvPr>
        </p:nvSpPr>
        <p:spPr>
          <a:ln/>
        </p:spPr>
        <p:txBody>
          <a:bodyPr/>
          <a:lstStyle>
            <a:lvl1pPr>
              <a:defRPr/>
            </a:lvl1pPr>
          </a:lstStyle>
          <a:p>
            <a:pPr>
              <a:defRPr/>
            </a:pPr>
            <a:fld id="{3B50B17A-CF36-4A73-AB66-303DD62AB0ED}" type="slidenum">
              <a:rPr lang="en-GB" altLang="en-US"/>
              <a:pPr>
                <a:defRPr/>
              </a:pPr>
              <a:t>‹#›</a:t>
            </a:fld>
            <a:endParaRPr lang="en-GB" altLang="en-US"/>
          </a:p>
        </p:txBody>
      </p:sp>
    </p:spTree>
    <p:extLst>
      <p:ext uri="{BB962C8B-B14F-4D97-AF65-F5344CB8AC3E}">
        <p14:creationId xmlns:p14="http://schemas.microsoft.com/office/powerpoint/2010/main" val="1331817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C9C1051-6088-43A0-9BC0-0E74A2A9FA99}"/>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6" name="Rectangle 5">
            <a:extLst>
              <a:ext uri="{FF2B5EF4-FFF2-40B4-BE49-F238E27FC236}">
                <a16:creationId xmlns:a16="http://schemas.microsoft.com/office/drawing/2014/main" id="{DEE2210E-5813-4312-A3E6-01F2C5FB4AF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47F6544F-0E53-44CD-A422-9EE072598630}"/>
              </a:ext>
            </a:extLst>
          </p:cNvPr>
          <p:cNvSpPr>
            <a:spLocks noGrp="1" noChangeArrowheads="1"/>
          </p:cNvSpPr>
          <p:nvPr>
            <p:ph type="sldNum" sz="quarter" idx="12"/>
          </p:nvPr>
        </p:nvSpPr>
        <p:spPr>
          <a:ln/>
        </p:spPr>
        <p:txBody>
          <a:bodyPr/>
          <a:lstStyle>
            <a:lvl1pPr>
              <a:defRPr/>
            </a:lvl1pPr>
          </a:lstStyle>
          <a:p>
            <a:pPr>
              <a:defRPr/>
            </a:pPr>
            <a:fld id="{DC047511-C333-45A9-88E1-66276851AA3E}" type="slidenum">
              <a:rPr lang="en-GB" altLang="en-US"/>
              <a:pPr>
                <a:defRPr/>
              </a:pPr>
              <a:t>‹#›</a:t>
            </a:fld>
            <a:endParaRPr lang="en-GB" altLang="en-US"/>
          </a:p>
        </p:txBody>
      </p:sp>
    </p:spTree>
    <p:extLst>
      <p:ext uri="{BB962C8B-B14F-4D97-AF65-F5344CB8AC3E}">
        <p14:creationId xmlns:p14="http://schemas.microsoft.com/office/powerpoint/2010/main" val="1415104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45C713-D6FC-4CA8-AEB2-E22BFEB8B247}"/>
              </a:ext>
            </a:extLst>
          </p:cNvPr>
          <p:cNvSpPr>
            <a:spLocks noGrp="1" noChangeArrowheads="1"/>
          </p:cNvSpPr>
          <p:nvPr>
            <p:ph type="dt" sz="half" idx="10"/>
          </p:nvPr>
        </p:nvSpPr>
        <p:spPr>
          <a:ln/>
        </p:spPr>
        <p:txBody>
          <a:bodyPr/>
          <a:lstStyle>
            <a:lvl1pPr>
              <a:defRPr/>
            </a:lvl1pPr>
          </a:lstStyle>
          <a:p>
            <a:pPr>
              <a:defRPr/>
            </a:pPr>
            <a:r>
              <a:rPr lang="en-GB"/>
              <a:t>Beatriz Sousa Santos</a:t>
            </a:r>
          </a:p>
        </p:txBody>
      </p:sp>
      <p:sp>
        <p:nvSpPr>
          <p:cNvPr id="6" name="Rectangle 5">
            <a:extLst>
              <a:ext uri="{FF2B5EF4-FFF2-40B4-BE49-F238E27FC236}">
                <a16:creationId xmlns:a16="http://schemas.microsoft.com/office/drawing/2014/main" id="{14777644-29A1-4990-B01E-28DA5C4F3DE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6B1761D3-380F-4FAD-850B-AE91596A5B66}"/>
              </a:ext>
            </a:extLst>
          </p:cNvPr>
          <p:cNvSpPr>
            <a:spLocks noGrp="1" noChangeArrowheads="1"/>
          </p:cNvSpPr>
          <p:nvPr>
            <p:ph type="sldNum" sz="quarter" idx="12"/>
          </p:nvPr>
        </p:nvSpPr>
        <p:spPr>
          <a:ln/>
        </p:spPr>
        <p:txBody>
          <a:bodyPr/>
          <a:lstStyle>
            <a:lvl1pPr>
              <a:defRPr/>
            </a:lvl1pPr>
          </a:lstStyle>
          <a:p>
            <a:pPr>
              <a:defRPr/>
            </a:pPr>
            <a:fld id="{3F2AB945-5A36-47FC-9268-5FBB3A0C923C}" type="slidenum">
              <a:rPr lang="en-GB" altLang="en-US"/>
              <a:pPr>
                <a:defRPr/>
              </a:pPr>
              <a:t>‹#›</a:t>
            </a:fld>
            <a:endParaRPr lang="en-GB" altLang="en-US"/>
          </a:p>
        </p:txBody>
      </p:sp>
    </p:spTree>
    <p:extLst>
      <p:ext uri="{BB962C8B-B14F-4D97-AF65-F5344CB8AC3E}">
        <p14:creationId xmlns:p14="http://schemas.microsoft.com/office/powerpoint/2010/main" val="16564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7C537E4-E07F-4E86-8CD8-7B28B789052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Clique para editar o estilo do título			</a:t>
            </a:r>
          </a:p>
        </p:txBody>
      </p:sp>
      <p:sp>
        <p:nvSpPr>
          <p:cNvPr id="1027" name="Rectangle 3">
            <a:extLst>
              <a:ext uri="{FF2B5EF4-FFF2-40B4-BE49-F238E27FC236}">
                <a16:creationId xmlns:a16="http://schemas.microsoft.com/office/drawing/2014/main" id="{BFB210D3-C922-40B3-8BFC-8A6E124912A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Clique para editar os estilos de texto do modelo global</a:t>
            </a:r>
          </a:p>
          <a:p>
            <a:pPr lvl="1"/>
            <a:r>
              <a:rPr lang="en-GB" altLang="en-US"/>
              <a:t>Segundo nível</a:t>
            </a:r>
          </a:p>
          <a:p>
            <a:pPr lvl="2"/>
            <a:r>
              <a:rPr lang="en-GB" altLang="en-US"/>
              <a:t>Terceiro nível</a:t>
            </a:r>
          </a:p>
          <a:p>
            <a:pPr lvl="3"/>
            <a:r>
              <a:rPr lang="en-GB" altLang="en-US"/>
              <a:t>Quarto nível</a:t>
            </a:r>
          </a:p>
          <a:p>
            <a:pPr lvl="4"/>
            <a:r>
              <a:rPr lang="en-GB" altLang="en-US"/>
              <a:t>Quinto nível</a:t>
            </a:r>
          </a:p>
        </p:txBody>
      </p:sp>
      <p:sp>
        <p:nvSpPr>
          <p:cNvPr id="1028" name="Rectangle 4">
            <a:extLst>
              <a:ext uri="{FF2B5EF4-FFF2-40B4-BE49-F238E27FC236}">
                <a16:creationId xmlns:a16="http://schemas.microsoft.com/office/drawing/2014/main" id="{DFA5F094-8C84-4F07-8BD4-BC0BCB807774}"/>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Arial" charset="0"/>
                <a:cs typeface="+mn-cs"/>
              </a:defRPr>
            </a:lvl1pPr>
          </a:lstStyle>
          <a:p>
            <a:pPr>
              <a:defRPr/>
            </a:pPr>
            <a:r>
              <a:rPr lang="en-GB"/>
              <a:t>Beatriz Sousa Santos</a:t>
            </a:r>
          </a:p>
        </p:txBody>
      </p:sp>
      <p:sp>
        <p:nvSpPr>
          <p:cNvPr id="1029" name="Rectangle 5">
            <a:extLst>
              <a:ext uri="{FF2B5EF4-FFF2-40B4-BE49-F238E27FC236}">
                <a16:creationId xmlns:a16="http://schemas.microsoft.com/office/drawing/2014/main" id="{E48210D8-A6FD-4030-B449-B59F3BF4FA56}"/>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cs typeface="+mn-cs"/>
              </a:defRPr>
            </a:lvl1pPr>
          </a:lstStyle>
          <a:p>
            <a:pPr>
              <a:defRPr/>
            </a:pPr>
            <a:endParaRPr lang="en-GB"/>
          </a:p>
        </p:txBody>
      </p:sp>
      <p:sp>
        <p:nvSpPr>
          <p:cNvPr id="1030" name="Rectangle 6">
            <a:extLst>
              <a:ext uri="{FF2B5EF4-FFF2-40B4-BE49-F238E27FC236}">
                <a16:creationId xmlns:a16="http://schemas.microsoft.com/office/drawing/2014/main" id="{23B0D16E-8082-4743-AEAB-858F057ABC3C}"/>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vl1pPr>
          </a:lstStyle>
          <a:p>
            <a:pPr>
              <a:defRPr/>
            </a:pPr>
            <a:fld id="{683F5328-2421-4C20-8E60-D2CFBA5DCBD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emf"/><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interaction-design.org/literature/book/the-encyclopedia-of-human-computer-interaction-2nd-ed/human-computer-interaction-brief-intro"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trello.com/tour" TargetMode="Externa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nngroup.com/articles/mental-model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nteraction-design.org/literature/topics/interaction-design-process"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interaction-design.org/encyclopedia/fitts_law.html" TargetMode="External"/><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i.org/10.1007/s11042-022-14038-w"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interaction-design.org/literature/article/personas-why-and-how-you-should-use-the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usability.gov/how-to-and-tools/methods/personas.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ngroup.com/articles/mental-models/" TargetMode="External"/><Relationship Id="rId2" Type="http://schemas.openxmlformats.org/officeDocument/2006/relationships/hyperlink" Target="https://www.interaction-design.org/literature/topics/mental-model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nteraction-design.org/literature/article/personas-why-and-how-you-should-use-the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www.usability.gov/how-to-and-tools/methods/personas.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interaction-design.org/literature/article/personas-why-and-how-you-should-use-the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interaction-design.org/literature/article/personas-why-and-how-you-should-use-the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hyperlink" Target="https://www.usability.gov/how-to-and-tools/methods/scenarios.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www.interaction-design.org/literature/topics/user-scenarios" TargetMode="Externa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interaction-design.org/literature/topics/user-scenario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usability.gov/how-to-and-tools/methods/scenarios.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usability.gov/how-to-and-tools/methods/scenarios.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interaction-design.org/literature/topics/user-scenario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interaction-design.org/literature/article/task-analysis-a-ux-designer-s-best-frien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interaction-design.org/literature/topics/mental-model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usabilitybok.org/task-analysi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interaction-design.org/literature/article/task-analysis-a-ux-designer-s-best-frien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interaction-design.org/literature/topics/user-stories?utm_source=newsletter&amp;utm_medium=email&amp;utm_campaign=Non-Member+Automated+Chain&amp;utm_content=+Nervous+about+running+your+first+user+story+mapping+session+"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interaction-design.org/literature/article/user-stories-capturing-the-user-s-perspective-quickly-and-simply" TargetMode="External"/><Relationship Id="rId5" Type="http://schemas.openxmlformats.org/officeDocument/2006/relationships/hyperlink" Target="https://www.interaction-design.org/literature/topics/user-stories" TargetMode="External"/><Relationship Id="rId4" Type="http://schemas.openxmlformats.org/officeDocument/2006/relationships/hyperlink" Target="https://manifesto.co.uk/how-much-detail-should-a-user-story-hav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usability.gov/how-to-and-tools/methods/use-cases.html"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akendi.com/blog/scenarios-user-stories-and-use-casesoh-my/"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nteraction-design.org/literature/book/the-glossary-of-human-computer-interaction/mental-model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usabilitybok.org/storyboard" TargetMode="External"/><Relationship Id="rId4" Type="http://schemas.openxmlformats.org/officeDocument/2006/relationships/hyperlink" Target="https://www.storyboardthat.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interaction-design.org/literature/book/the-encyclopedia-of-human-computer-interaction-2nd-ed/affective-comput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www.nngroup.com/articles/mental-models/" TargetMode="External"/><Relationship Id="rId5" Type="http://schemas.openxmlformats.org/officeDocument/2006/relationships/hyperlink" Target="https://www.interaction-design.org/literature/book/the-glossary-of-human-computer-interaction/mental-models" TargetMode="External"/><Relationship Id="rId4" Type="http://schemas.openxmlformats.org/officeDocument/2006/relationships/hyperlink" Target="https://www.interaction-design.org/literature/topics/mental-model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nngroup.com/articles/mental-model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Exploring Human-Computer Interaction | HP® Tech Takes">
            <a:extLst>
              <a:ext uri="{FF2B5EF4-FFF2-40B4-BE49-F238E27FC236}">
                <a16:creationId xmlns:a16="http://schemas.microsoft.com/office/drawing/2014/main" id="{18E66A58-266C-CCB7-518C-C972C765D08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l="22065" r="17174" b="5080"/>
          <a:stretch/>
        </p:blipFill>
        <p:spPr bwMode="auto">
          <a:xfrm>
            <a:off x="0" y="857250"/>
            <a:ext cx="9144000" cy="5143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1C2962D-CBDD-85BA-E199-EE28CBE55564}"/>
              </a:ext>
            </a:extLst>
          </p:cNvPr>
          <p:cNvSpPr/>
          <p:nvPr/>
        </p:nvSpPr>
        <p:spPr>
          <a:xfrm>
            <a:off x="87923" y="729052"/>
            <a:ext cx="9144001" cy="5157398"/>
          </a:xfrm>
          <a:prstGeom prst="rect">
            <a:avLst/>
          </a:prstGeom>
          <a:solidFill>
            <a:schemeClr val="accent6">
              <a:lumMod val="50000"/>
              <a:alpha val="48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a:t>
            </a:r>
            <a:endParaRPr lang="en-US" dirty="0"/>
          </a:p>
        </p:txBody>
      </p:sp>
      <p:sp>
        <p:nvSpPr>
          <p:cNvPr id="21" name="TextBox 20">
            <a:extLst>
              <a:ext uri="{FF2B5EF4-FFF2-40B4-BE49-F238E27FC236}">
                <a16:creationId xmlns:a16="http://schemas.microsoft.com/office/drawing/2014/main" id="{EAB30B6D-2BD9-1387-DB43-B58550F0B669}"/>
              </a:ext>
            </a:extLst>
          </p:cNvPr>
          <p:cNvSpPr txBox="1"/>
          <p:nvPr/>
        </p:nvSpPr>
        <p:spPr>
          <a:xfrm>
            <a:off x="216394" y="1118719"/>
            <a:ext cx="8763299" cy="1338828"/>
          </a:xfrm>
          <a:prstGeom prst="rect">
            <a:avLst/>
          </a:prstGeom>
          <a:noFill/>
        </p:spPr>
        <p:txBody>
          <a:bodyPr wrap="square" rtlCol="0">
            <a:spAutoFit/>
          </a:bodyPr>
          <a:lstStyle/>
          <a:p>
            <a:pPr algn="r" defTabSz="342900" eaLnBrk="1" fontAlgn="auto" hangingPunct="1">
              <a:spcBef>
                <a:spcPts val="0"/>
              </a:spcBef>
              <a:spcAft>
                <a:spcPts val="0"/>
              </a:spcAft>
              <a:defRPr/>
            </a:pPr>
            <a:r>
              <a:rPr lang="en-GB" sz="4050">
                <a:solidFill>
                  <a:prstClr val="white">
                    <a:lumMod val="95000"/>
                  </a:prstClr>
                </a:solidFill>
                <a:latin typeface="Montserrat" panose="00000500000000000000" pitchFamily="2" charset="0"/>
                <a:cs typeface="+mn-cs"/>
              </a:rPr>
              <a:t>Human-Computer </a:t>
            </a:r>
            <a:br>
              <a:rPr lang="en-GB" sz="4050">
                <a:solidFill>
                  <a:prstClr val="white">
                    <a:lumMod val="95000"/>
                  </a:prstClr>
                </a:solidFill>
                <a:latin typeface="Montserrat" panose="00000500000000000000" pitchFamily="2" charset="0"/>
                <a:cs typeface="+mn-cs"/>
              </a:rPr>
            </a:br>
            <a:r>
              <a:rPr lang="en-GB" sz="4050">
                <a:solidFill>
                  <a:prstClr val="white">
                    <a:lumMod val="95000"/>
                  </a:prstClr>
                </a:solidFill>
                <a:latin typeface="Montserrat" panose="00000500000000000000" pitchFamily="2" charset="0"/>
                <a:cs typeface="+mn-cs"/>
              </a:rPr>
              <a:t>Interaction</a:t>
            </a:r>
          </a:p>
        </p:txBody>
      </p:sp>
      <p:sp>
        <p:nvSpPr>
          <p:cNvPr id="23" name="TextBox 22">
            <a:extLst>
              <a:ext uri="{FF2B5EF4-FFF2-40B4-BE49-F238E27FC236}">
                <a16:creationId xmlns:a16="http://schemas.microsoft.com/office/drawing/2014/main" id="{50FA8C2A-381C-0E87-7E57-B14FCAC2961F}"/>
              </a:ext>
            </a:extLst>
          </p:cNvPr>
          <p:cNvSpPr txBox="1"/>
          <p:nvPr/>
        </p:nvSpPr>
        <p:spPr>
          <a:xfrm>
            <a:off x="3426919" y="2481715"/>
            <a:ext cx="5550694" cy="600164"/>
          </a:xfrm>
          <a:prstGeom prst="rect">
            <a:avLst/>
          </a:prstGeom>
          <a:noFill/>
        </p:spPr>
        <p:txBody>
          <a:bodyPr wrap="square" rtlCol="0">
            <a:spAutoFit/>
          </a:bodyPr>
          <a:lstStyle/>
          <a:p>
            <a:pPr algn="r" defTabSz="342900" eaLnBrk="1" fontAlgn="auto" hangingPunct="1">
              <a:spcBef>
                <a:spcPts val="0"/>
              </a:spcBef>
              <a:spcAft>
                <a:spcPts val="0"/>
              </a:spcAft>
              <a:defRPr/>
            </a:pPr>
            <a:r>
              <a:rPr lang="en-GB" sz="3300">
                <a:solidFill>
                  <a:prstClr val="white">
                    <a:lumMod val="95000"/>
                  </a:prstClr>
                </a:solidFill>
                <a:latin typeface="Montserrat" panose="00000500000000000000" pitchFamily="2" charset="0"/>
                <a:cs typeface="+mn-cs"/>
              </a:rPr>
              <a:t>2024/2025</a:t>
            </a:r>
          </a:p>
        </p:txBody>
      </p:sp>
      <p:pic>
        <p:nvPicPr>
          <p:cNvPr id="25" name="Picture 24">
            <a:extLst>
              <a:ext uri="{FF2B5EF4-FFF2-40B4-BE49-F238E27FC236}">
                <a16:creationId xmlns:a16="http://schemas.microsoft.com/office/drawing/2014/main" id="{E4483808-C42A-1360-8235-A0E7B025457D}"/>
              </a:ext>
            </a:extLst>
          </p:cNvPr>
          <p:cNvPicPr>
            <a:picLocks noChangeAspect="1"/>
          </p:cNvPicPr>
          <p:nvPr>
            <p:custDataLst>
              <p:tags r:id="rId1"/>
            </p:custDataLst>
          </p:nvPr>
        </p:nvPicPr>
        <p:blipFill>
          <a:blip r:embed="rId6"/>
          <a:stretch>
            <a:fillRect/>
          </a:stretch>
        </p:blipFill>
        <p:spPr>
          <a:xfrm>
            <a:off x="116382" y="5654727"/>
            <a:ext cx="728779" cy="268497"/>
          </a:xfrm>
          <a:prstGeom prst="rect">
            <a:avLst/>
          </a:prstGeom>
        </p:spPr>
      </p:pic>
      <p:pic>
        <p:nvPicPr>
          <p:cNvPr id="26" name="Picture 25">
            <a:extLst>
              <a:ext uri="{FF2B5EF4-FFF2-40B4-BE49-F238E27FC236}">
                <a16:creationId xmlns:a16="http://schemas.microsoft.com/office/drawing/2014/main" id="{147BDC78-8BF3-C53F-97FF-32787E0118B8}"/>
              </a:ext>
            </a:extLst>
          </p:cNvPr>
          <p:cNvPicPr>
            <a:picLocks noChangeAspect="1"/>
          </p:cNvPicPr>
          <p:nvPr>
            <p:custDataLst>
              <p:tags r:id="rId2"/>
            </p:custDataLst>
          </p:nvPr>
        </p:nvPicPr>
        <p:blipFill>
          <a:blip r:embed="rId7"/>
          <a:stretch>
            <a:fillRect/>
          </a:stretch>
        </p:blipFill>
        <p:spPr>
          <a:xfrm>
            <a:off x="961541" y="5675877"/>
            <a:ext cx="1454741" cy="247348"/>
          </a:xfrm>
          <a:prstGeom prst="rect">
            <a:avLst/>
          </a:prstGeom>
        </p:spPr>
      </p:pic>
      <p:sp>
        <p:nvSpPr>
          <p:cNvPr id="27" name="TextBox 26">
            <a:extLst>
              <a:ext uri="{FF2B5EF4-FFF2-40B4-BE49-F238E27FC236}">
                <a16:creationId xmlns:a16="http://schemas.microsoft.com/office/drawing/2014/main" id="{F5878E7D-952F-0D9A-74D7-BCD013E45C82}"/>
              </a:ext>
            </a:extLst>
          </p:cNvPr>
          <p:cNvSpPr txBox="1"/>
          <p:nvPr/>
        </p:nvSpPr>
        <p:spPr>
          <a:xfrm>
            <a:off x="1979712" y="4621036"/>
            <a:ext cx="7164288" cy="600164"/>
          </a:xfrm>
          <a:prstGeom prst="rect">
            <a:avLst/>
          </a:prstGeom>
          <a:solidFill>
            <a:srgbClr val="1C1C1C">
              <a:alpha val="58824"/>
            </a:srgbClr>
          </a:solidFill>
        </p:spPr>
        <p:txBody>
          <a:bodyPr wrap="square" rtlCol="0">
            <a:spAutoFit/>
          </a:bodyPr>
          <a:lstStyle/>
          <a:p>
            <a:pPr algn="r" defTabSz="342900" eaLnBrk="1" fontAlgn="auto" hangingPunct="1">
              <a:spcBef>
                <a:spcPts val="0"/>
              </a:spcBef>
              <a:spcAft>
                <a:spcPts val="0"/>
              </a:spcAft>
              <a:defRPr/>
            </a:pPr>
            <a:r>
              <a:rPr lang="en-GB" sz="3300">
                <a:solidFill>
                  <a:srgbClr val="62A39F">
                    <a:lumMod val="40000"/>
                    <a:lumOff val="60000"/>
                  </a:srgbClr>
                </a:solidFill>
                <a:latin typeface="Montserrat" panose="00000500000000000000" pitchFamily="2" charset="0"/>
                <a:cs typeface="+mn-cs"/>
              </a:rPr>
              <a:t>User models and other models </a:t>
            </a:r>
          </a:p>
        </p:txBody>
      </p:sp>
      <p:sp>
        <p:nvSpPr>
          <p:cNvPr id="28" name="TextBox 27">
            <a:extLst>
              <a:ext uri="{FF2B5EF4-FFF2-40B4-BE49-F238E27FC236}">
                <a16:creationId xmlns:a16="http://schemas.microsoft.com/office/drawing/2014/main" id="{59446CA2-9D69-E706-B3C1-834630AE7990}"/>
              </a:ext>
            </a:extLst>
          </p:cNvPr>
          <p:cNvSpPr txBox="1"/>
          <p:nvPr/>
        </p:nvSpPr>
        <p:spPr>
          <a:xfrm>
            <a:off x="5590214" y="4003071"/>
            <a:ext cx="3302565" cy="507831"/>
          </a:xfrm>
          <a:prstGeom prst="rect">
            <a:avLst/>
          </a:prstGeom>
          <a:solidFill>
            <a:srgbClr val="1C1C1C">
              <a:alpha val="58824"/>
            </a:srgbClr>
          </a:solidFill>
        </p:spPr>
        <p:txBody>
          <a:bodyPr wrap="square" rtlCol="0">
            <a:spAutoFit/>
          </a:bodyPr>
          <a:lstStyle/>
          <a:p>
            <a:pPr algn="r" defTabSz="342900" eaLnBrk="1" fontAlgn="auto" hangingPunct="1">
              <a:spcBef>
                <a:spcPts val="0"/>
              </a:spcBef>
              <a:spcAft>
                <a:spcPts val="0"/>
              </a:spcAft>
              <a:defRPr/>
            </a:pPr>
            <a:r>
              <a:rPr lang="en-GB" sz="2700">
                <a:solidFill>
                  <a:srgbClr val="62A39F">
                    <a:lumMod val="40000"/>
                    <a:lumOff val="60000"/>
                  </a:srgbClr>
                </a:solidFill>
                <a:latin typeface="Montserrat" panose="00000500000000000000" pitchFamily="2" charset="0"/>
                <a:cs typeface="+mn-cs"/>
              </a:rPr>
              <a:t>Lecture 3</a:t>
            </a:r>
          </a:p>
        </p:txBody>
      </p:sp>
    </p:spTree>
    <p:extLst>
      <p:ext uri="{BB962C8B-B14F-4D97-AF65-F5344CB8AC3E}">
        <p14:creationId xmlns:p14="http://schemas.microsoft.com/office/powerpoint/2010/main" val="222764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77C1C-5F36-156D-30E6-5643B2B1BD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87657-1CF4-121C-467E-26156C95BBA9}"/>
              </a:ext>
            </a:extLst>
          </p:cNvPr>
          <p:cNvSpPr>
            <a:spLocks noGrp="1"/>
          </p:cNvSpPr>
          <p:nvPr>
            <p:ph idx="1"/>
          </p:nvPr>
        </p:nvSpPr>
        <p:spPr>
          <a:xfrm>
            <a:off x="467544" y="1556792"/>
            <a:ext cx="4221476" cy="3263504"/>
          </a:xfrm>
        </p:spPr>
        <p:txBody>
          <a:bodyPr/>
          <a:lstStyle/>
          <a:p>
            <a:pPr marL="0" indent="0">
              <a:buNone/>
            </a:pPr>
            <a:endParaRPr lang="en-GB"/>
          </a:p>
          <a:p>
            <a:pPr marL="0" indent="0">
              <a:buNone/>
            </a:pPr>
            <a:endParaRPr lang="en-GB" sz="2400"/>
          </a:p>
          <a:p>
            <a:pPr marL="0" indent="0">
              <a:buNone/>
            </a:pPr>
            <a:endParaRPr lang="en-GB" sz="2400"/>
          </a:p>
          <a:p>
            <a:pPr marL="0" indent="0">
              <a:buNone/>
            </a:pPr>
            <a:endParaRPr lang="en-GB" sz="2400"/>
          </a:p>
          <a:p>
            <a:pPr marL="0" indent="0">
              <a:buNone/>
            </a:pPr>
            <a:endParaRPr lang="en-GB" sz="2400"/>
          </a:p>
          <a:p>
            <a:pPr marL="0" indent="0">
              <a:buNone/>
            </a:pPr>
            <a:r>
              <a:rPr lang="en-GB" sz="2000" dirty="0"/>
              <a:t>How do we create a mental model?</a:t>
            </a:r>
          </a:p>
        </p:txBody>
      </p:sp>
      <p:pic>
        <p:nvPicPr>
          <p:cNvPr id="6" name="Picture 8">
            <a:extLst>
              <a:ext uri="{FF2B5EF4-FFF2-40B4-BE49-F238E27FC236}">
                <a16:creationId xmlns:a16="http://schemas.microsoft.com/office/drawing/2014/main" id="{F60C84D4-8CE3-446F-8F82-0EE6BEB8C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3501008"/>
            <a:ext cx="3189287" cy="180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9">
            <a:extLst>
              <a:ext uri="{FF2B5EF4-FFF2-40B4-BE49-F238E27FC236}">
                <a16:creationId xmlns:a16="http://schemas.microsoft.com/office/drawing/2014/main" id="{09BA3DBB-6D31-470C-A33A-F50AE514B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367408"/>
            <a:ext cx="32258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17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C:\Users\bss-ieeta\AppData\Local\Microsoft\Windows\Temporary Internet Files\Content.IE5\NIPBR69D\lupa222[1].jpg">
            <a:extLst>
              <a:ext uri="{FF2B5EF4-FFF2-40B4-BE49-F238E27FC236}">
                <a16:creationId xmlns:a16="http://schemas.microsoft.com/office/drawing/2014/main" id="{DFF55A2F-CA70-493E-A4ED-0DD20DD6F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4449763"/>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Slide Number Placeholder 6">
            <a:extLst>
              <a:ext uri="{FF2B5EF4-FFF2-40B4-BE49-F238E27FC236}">
                <a16:creationId xmlns:a16="http://schemas.microsoft.com/office/drawing/2014/main" id="{9150D221-EF46-4DDA-B64C-466288CA9815}"/>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67139F3-012E-4B8C-A064-FF6E4EF0F256}" type="slidenum">
              <a:rPr lang="en-GB" altLang="en-US" sz="1400" smtClean="0"/>
              <a:pPr>
                <a:spcBef>
                  <a:spcPct val="0"/>
                </a:spcBef>
                <a:buFontTx/>
                <a:buNone/>
              </a:pPr>
              <a:t>11</a:t>
            </a:fld>
            <a:endParaRPr lang="en-GB" altLang="en-US" sz="1400"/>
          </a:p>
        </p:txBody>
      </p:sp>
      <p:sp>
        <p:nvSpPr>
          <p:cNvPr id="8196" name="Rectangle 4">
            <a:extLst>
              <a:ext uri="{FF2B5EF4-FFF2-40B4-BE49-F238E27FC236}">
                <a16:creationId xmlns:a16="http://schemas.microsoft.com/office/drawing/2014/main" id="{1FD4DD38-868D-41BE-BBE9-2D5327931B17}"/>
              </a:ext>
            </a:extLst>
          </p:cNvPr>
          <p:cNvSpPr>
            <a:spLocks noGrp="1" noChangeArrowheads="1"/>
          </p:cNvSpPr>
          <p:nvPr>
            <p:ph type="title"/>
          </p:nvPr>
        </p:nvSpPr>
        <p:spPr/>
        <p:txBody>
          <a:bodyPr/>
          <a:lstStyle/>
          <a:p>
            <a:pPr algn="l" eaLnBrk="1" hangingPunct="1"/>
            <a:r>
              <a:rPr lang="en-GB" altLang="en-US" sz="2000" b="1"/>
              <a:t>How do we create a mental model?</a:t>
            </a:r>
          </a:p>
        </p:txBody>
      </p:sp>
      <p:sp>
        <p:nvSpPr>
          <p:cNvPr id="26628" name="Rectangle 5">
            <a:extLst>
              <a:ext uri="{FF2B5EF4-FFF2-40B4-BE49-F238E27FC236}">
                <a16:creationId xmlns:a16="http://schemas.microsoft.com/office/drawing/2014/main" id="{4E151BF4-A8C0-4D8B-895E-0F53330271DE}"/>
              </a:ext>
            </a:extLst>
          </p:cNvPr>
          <p:cNvSpPr>
            <a:spLocks noGrp="1" noChangeArrowheads="1"/>
          </p:cNvSpPr>
          <p:nvPr>
            <p:ph sz="half" idx="2"/>
          </p:nvPr>
        </p:nvSpPr>
        <p:spPr>
          <a:xfrm>
            <a:off x="468313" y="1681163"/>
            <a:ext cx="8281987" cy="3959225"/>
          </a:xfrm>
        </p:spPr>
        <p:txBody>
          <a:bodyPr/>
          <a:lstStyle/>
          <a:p>
            <a:pPr eaLnBrk="1" hangingPunct="1">
              <a:defRPr/>
            </a:pPr>
            <a:r>
              <a:rPr lang="en-GB" sz="1800"/>
              <a:t>Using the system</a:t>
            </a:r>
          </a:p>
          <a:p>
            <a:pPr eaLnBrk="1" hangingPunct="1">
              <a:defRPr/>
            </a:pPr>
            <a:endParaRPr lang="en-GB" sz="1800"/>
          </a:p>
          <a:p>
            <a:pPr eaLnBrk="1" hangingPunct="1">
              <a:defRPr/>
            </a:pPr>
            <a:r>
              <a:rPr lang="en-GB" sz="1800"/>
              <a:t>Observing others using the system</a:t>
            </a:r>
          </a:p>
          <a:p>
            <a:pPr eaLnBrk="1" hangingPunct="1">
              <a:defRPr/>
            </a:pPr>
            <a:endParaRPr lang="en-GB" sz="1800"/>
          </a:p>
          <a:p>
            <a:pPr eaLnBrk="1" hangingPunct="1">
              <a:defRPr/>
            </a:pPr>
            <a:r>
              <a:rPr lang="en-GB" sz="1800"/>
              <a:t>Reading documentation</a:t>
            </a:r>
          </a:p>
          <a:p>
            <a:pPr eaLnBrk="1" hangingPunct="1">
              <a:defRPr/>
            </a:pPr>
            <a:endParaRPr lang="en-GB" sz="1800"/>
          </a:p>
          <a:p>
            <a:pPr eaLnBrk="1" hangingPunct="1">
              <a:defRPr/>
            </a:pPr>
            <a:r>
              <a:rPr lang="en-GB" sz="1800"/>
              <a:t>…</a:t>
            </a:r>
          </a:p>
          <a:p>
            <a:pPr marL="0" indent="0" eaLnBrk="1" hangingPunct="1">
              <a:buFontTx/>
              <a:buNone/>
              <a:defRPr/>
            </a:pPr>
            <a:endParaRPr lang="en-GB" sz="1800"/>
          </a:p>
          <a:p>
            <a:pPr marL="0" indent="0" eaLnBrk="1" hangingPunct="1">
              <a:buFontTx/>
              <a:buNone/>
              <a:defRPr/>
            </a:pPr>
            <a:r>
              <a:rPr lang="en-US" sz="1800"/>
              <a:t>and thus </a:t>
            </a:r>
            <a:r>
              <a:rPr lang="en-US" sz="1800" b="1"/>
              <a:t>all these are important ways to train the user to use a system</a:t>
            </a:r>
            <a:endParaRPr lang="en-GB" sz="1800" b="1"/>
          </a:p>
        </p:txBody>
      </p:sp>
      <p:pic>
        <p:nvPicPr>
          <p:cNvPr id="8198" name="Picture 4">
            <a:extLst>
              <a:ext uri="{FF2B5EF4-FFF2-40B4-BE49-F238E27FC236}">
                <a16:creationId xmlns:a16="http://schemas.microsoft.com/office/drawing/2014/main" id="{D9BB15CE-DA61-448E-9C8F-B23A971C3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088" y="0"/>
            <a:ext cx="3087687"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2">
            <a:extLst>
              <a:ext uri="{FF2B5EF4-FFF2-40B4-BE49-F238E27FC236}">
                <a16:creationId xmlns:a16="http://schemas.microsoft.com/office/drawing/2014/main" id="{8F09B94A-99BF-4F1F-A9A9-C8FF70351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4649788"/>
            <a:ext cx="368617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a:extLst>
              <a:ext uri="{FF2B5EF4-FFF2-40B4-BE49-F238E27FC236}">
                <a16:creationId xmlns:a16="http://schemas.microsoft.com/office/drawing/2014/main" id="{1A953A60-1079-4ED8-BE29-5C9152E384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4713" y="2138363"/>
            <a:ext cx="3189287" cy="180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a:extLst>
              <a:ext uri="{FF2B5EF4-FFF2-40B4-BE49-F238E27FC236}">
                <a16:creationId xmlns:a16="http://schemas.microsoft.com/office/drawing/2014/main" id="{CD811B31-3116-440C-9630-0324E45B1A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4713" y="0"/>
            <a:ext cx="32258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6">
            <a:extLst>
              <a:ext uri="{FF2B5EF4-FFF2-40B4-BE49-F238E27FC236}">
                <a16:creationId xmlns:a16="http://schemas.microsoft.com/office/drawing/2014/main" id="{9AB3E5A9-3AD1-44B2-8136-6C5527813220}"/>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34A0EE2-C9C5-4A80-9040-FFDB8C66755C}" type="slidenum">
              <a:rPr lang="en-GB" altLang="en-US" sz="1400" smtClean="0"/>
              <a:pPr>
                <a:spcBef>
                  <a:spcPct val="0"/>
                </a:spcBef>
                <a:buFontTx/>
                <a:buNone/>
              </a:pPr>
              <a:t>12</a:t>
            </a:fld>
            <a:endParaRPr lang="en-GB" altLang="en-US" sz="1400"/>
          </a:p>
        </p:txBody>
      </p:sp>
      <p:sp>
        <p:nvSpPr>
          <p:cNvPr id="12291" name="Rectangle 2">
            <a:extLst>
              <a:ext uri="{FF2B5EF4-FFF2-40B4-BE49-F238E27FC236}">
                <a16:creationId xmlns:a16="http://schemas.microsoft.com/office/drawing/2014/main" id="{F444A309-D955-44F8-987A-CACC36D2BA33}"/>
              </a:ext>
            </a:extLst>
          </p:cNvPr>
          <p:cNvSpPr>
            <a:spLocks noGrp="1" noChangeArrowheads="1"/>
          </p:cNvSpPr>
          <p:nvPr>
            <p:ph type="title"/>
          </p:nvPr>
        </p:nvSpPr>
        <p:spPr/>
        <p:txBody>
          <a:bodyPr/>
          <a:lstStyle/>
          <a:p>
            <a:pPr algn="l" eaLnBrk="1" hangingPunct="1"/>
            <a:r>
              <a:rPr lang="en-GB" altLang="en-US" sz="2000" b="1"/>
              <a:t>Mental models:</a:t>
            </a:r>
          </a:p>
        </p:txBody>
      </p:sp>
      <p:sp>
        <p:nvSpPr>
          <p:cNvPr id="28676" name="Rectangle 3">
            <a:extLst>
              <a:ext uri="{FF2B5EF4-FFF2-40B4-BE49-F238E27FC236}">
                <a16:creationId xmlns:a16="http://schemas.microsoft.com/office/drawing/2014/main" id="{4FD92FD8-5AA5-46E4-80DB-1E34C3AF6EB4}"/>
              </a:ext>
            </a:extLst>
          </p:cNvPr>
          <p:cNvSpPr>
            <a:spLocks noGrp="1" noChangeArrowheads="1"/>
          </p:cNvSpPr>
          <p:nvPr>
            <p:ph sz="half" idx="2"/>
          </p:nvPr>
        </p:nvSpPr>
        <p:spPr>
          <a:xfrm>
            <a:off x="611188" y="1700213"/>
            <a:ext cx="8229600" cy="4465637"/>
          </a:xfrm>
        </p:spPr>
        <p:txBody>
          <a:bodyPr/>
          <a:lstStyle/>
          <a:p>
            <a:pPr eaLnBrk="1" hangingPunct="1">
              <a:defRPr/>
            </a:pPr>
            <a:r>
              <a:rPr lang="en-GB" sz="2000"/>
              <a:t>Are </a:t>
            </a:r>
            <a:r>
              <a:rPr lang="en-GB" sz="2000" b="1"/>
              <a:t>incomplete</a:t>
            </a:r>
          </a:p>
          <a:p>
            <a:pPr eaLnBrk="1" hangingPunct="1">
              <a:defRPr/>
            </a:pPr>
            <a:endParaRPr lang="en-GB" sz="1800"/>
          </a:p>
          <a:p>
            <a:pPr eaLnBrk="1" hangingPunct="1">
              <a:defRPr/>
            </a:pPr>
            <a:r>
              <a:rPr lang="en-GB" sz="2000"/>
              <a:t>Are </a:t>
            </a:r>
            <a:r>
              <a:rPr lang="en-GB" sz="2000" b="1"/>
              <a:t>unstable </a:t>
            </a:r>
            <a:r>
              <a:rPr lang="en-GB" sz="2000"/>
              <a:t>   </a:t>
            </a:r>
            <a:r>
              <a:rPr lang="en-GB" sz="1800"/>
              <a:t>(</a:t>
            </a:r>
            <a:r>
              <a:rPr lang="en-US" sz="1800"/>
              <a:t>people easily forget the details)</a:t>
            </a:r>
            <a:endParaRPr lang="en-GB" sz="1800"/>
          </a:p>
          <a:p>
            <a:pPr eaLnBrk="1" hangingPunct="1">
              <a:defRPr/>
            </a:pPr>
            <a:endParaRPr lang="en-GB" sz="1800"/>
          </a:p>
          <a:p>
            <a:pPr eaLnBrk="1" hangingPunct="1">
              <a:defRPr/>
            </a:pPr>
            <a:r>
              <a:rPr lang="en-GB" sz="2000"/>
              <a:t>Are </a:t>
            </a:r>
            <a:r>
              <a:rPr lang="en-GB" sz="2000" b="1"/>
              <a:t>not scientific   </a:t>
            </a:r>
            <a:r>
              <a:rPr lang="en-GB" sz="1800"/>
              <a:t>(maintain "superstitious" behaviours)</a:t>
            </a:r>
          </a:p>
          <a:p>
            <a:pPr eaLnBrk="1" hangingPunct="1">
              <a:defRPr/>
            </a:pPr>
            <a:endParaRPr lang="en-GB" sz="1800"/>
          </a:p>
          <a:p>
            <a:pPr eaLnBrk="1" hangingPunct="1">
              <a:defRPr/>
            </a:pPr>
            <a:r>
              <a:rPr lang="en-GB" sz="2000" b="1"/>
              <a:t>Don´t have specific limits  </a:t>
            </a:r>
            <a:r>
              <a:rPr lang="en-GB" sz="1800"/>
              <a:t>(mistake </a:t>
            </a:r>
            <a:r>
              <a:rPr lang="en-US" sz="1800"/>
              <a:t>similar devices and operations)</a:t>
            </a:r>
            <a:endParaRPr lang="en-GB" sz="1800"/>
          </a:p>
          <a:p>
            <a:pPr marL="0" indent="0" eaLnBrk="1" hangingPunct="1">
              <a:buFontTx/>
              <a:buNone/>
              <a:defRPr/>
            </a:pPr>
            <a:endParaRPr lang="en-GB" sz="1800"/>
          </a:p>
          <a:p>
            <a:pPr eaLnBrk="1" hangingPunct="1">
              <a:defRPr/>
            </a:pPr>
            <a:r>
              <a:rPr lang="en-GB" sz="1800"/>
              <a:t>…</a:t>
            </a:r>
          </a:p>
          <a:p>
            <a:pPr eaLnBrk="1" hangingPunct="1">
              <a:defRPr/>
            </a:pPr>
            <a:endParaRPr lang="en-GB" sz="1800"/>
          </a:p>
          <a:p>
            <a:pPr eaLnBrk="1" hangingPunct="1">
              <a:defRPr/>
            </a:pPr>
            <a:endParaRPr lang="en-GB" sz="1800"/>
          </a:p>
          <a:p>
            <a:pPr marL="0" indent="0" eaLnBrk="1" hangingPunct="1">
              <a:buFontTx/>
              <a:buNone/>
              <a:defRPr/>
            </a:pPr>
            <a:r>
              <a:rPr lang="en-US" sz="2000"/>
              <a:t>Often people do a lot of extra actions instead of planning, </a:t>
            </a:r>
          </a:p>
          <a:p>
            <a:pPr marL="0" indent="0" eaLnBrk="1" hangingPunct="1">
              <a:buFontTx/>
              <a:buNone/>
              <a:defRPr/>
            </a:pPr>
            <a:r>
              <a:rPr lang="en-US" sz="2000"/>
              <a:t>		which would avoid those actions!</a:t>
            </a:r>
            <a:endParaRPr lang="en-GB" sz="200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0B06223C-3459-45A9-BECB-C71EED4D6148}"/>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0884106-4809-431F-98D9-56256B22FBA9}" type="slidenum">
              <a:rPr lang="en-GB" altLang="en-US" sz="1400" smtClean="0"/>
              <a:pPr>
                <a:spcBef>
                  <a:spcPct val="0"/>
                </a:spcBef>
                <a:buFontTx/>
                <a:buNone/>
              </a:pPr>
              <a:t>13</a:t>
            </a:fld>
            <a:endParaRPr lang="en-GB" altLang="en-US" sz="1400"/>
          </a:p>
        </p:txBody>
      </p:sp>
      <p:sp>
        <p:nvSpPr>
          <p:cNvPr id="13315" name="Rectangle 3">
            <a:extLst>
              <a:ext uri="{FF2B5EF4-FFF2-40B4-BE49-F238E27FC236}">
                <a16:creationId xmlns:a16="http://schemas.microsoft.com/office/drawing/2014/main" id="{42E9B0B3-3D09-47FB-B2C8-012F1EF51CED}"/>
              </a:ext>
            </a:extLst>
          </p:cNvPr>
          <p:cNvSpPr>
            <a:spLocks noGrp="1" noChangeArrowheads="1"/>
          </p:cNvSpPr>
          <p:nvPr>
            <p:ph type="body" idx="1"/>
          </p:nvPr>
        </p:nvSpPr>
        <p:spPr>
          <a:xfrm>
            <a:off x="457200" y="1600200"/>
            <a:ext cx="8363272" cy="4525963"/>
          </a:xfrm>
        </p:spPr>
        <p:txBody>
          <a:bodyPr/>
          <a:lstStyle/>
          <a:p>
            <a:pPr eaLnBrk="1" hangingPunct="1">
              <a:buFontTx/>
              <a:buNone/>
            </a:pPr>
            <a:endParaRPr lang="pt-PT" altLang="en-US" sz="1800"/>
          </a:p>
          <a:p>
            <a:pPr eaLnBrk="1" hangingPunct="1">
              <a:buFontTx/>
              <a:buNone/>
            </a:pPr>
            <a:endParaRPr lang="pt-PT" altLang="en-US" sz="1800"/>
          </a:p>
          <a:p>
            <a:pPr eaLnBrk="1" hangingPunct="1">
              <a:buFontTx/>
              <a:buNone/>
            </a:pPr>
            <a:r>
              <a:rPr lang="pt-PT" altLang="en-US" sz="2400" dirty="0"/>
              <a:t>“</a:t>
            </a:r>
            <a:r>
              <a:rPr lang="en-US" altLang="en-US" sz="2000" dirty="0"/>
              <a:t>We must give up finding elegant mental models, and instead learn how to understand the incomplete and confuse structures people have” </a:t>
            </a:r>
          </a:p>
          <a:p>
            <a:pPr eaLnBrk="1" hangingPunct="1">
              <a:buFontTx/>
              <a:buNone/>
            </a:pPr>
            <a:endParaRPr lang="en-US" altLang="en-US" sz="2000"/>
          </a:p>
          <a:p>
            <a:pPr eaLnBrk="1" hangingPunct="1"/>
            <a:endParaRPr lang="pt-PT" altLang="en-US" sz="2000"/>
          </a:p>
          <a:p>
            <a:pPr lvl="1" eaLnBrk="1" hangingPunct="1">
              <a:buFontTx/>
              <a:buNone/>
            </a:pPr>
            <a:r>
              <a:rPr lang="pt-PT" altLang="en-US" sz="2000" dirty="0"/>
              <a:t>						</a:t>
            </a:r>
            <a:r>
              <a:rPr lang="pt-PT" altLang="en-US" sz="2000" dirty="0" err="1"/>
              <a:t>Donald</a:t>
            </a:r>
            <a:r>
              <a:rPr lang="pt-PT" altLang="en-US" sz="2000" dirty="0"/>
              <a:t> Norman</a:t>
            </a:r>
          </a:p>
          <a:p>
            <a:pPr lvl="1" eaLnBrk="1" hangingPunct="1">
              <a:buFontTx/>
              <a:buNone/>
            </a:pPr>
            <a:endParaRPr lang="pt-PT" altLang="en-US" sz="2000"/>
          </a:p>
          <a:p>
            <a:pPr lvl="1" eaLnBrk="1" hangingPunct="1">
              <a:buFontTx/>
              <a:buNone/>
            </a:pPr>
            <a:endParaRPr lang="pt-PT" altLang="en-US" sz="2000"/>
          </a:p>
          <a:p>
            <a:pPr lvl="1" eaLnBrk="1" hangingPunct="1">
              <a:buFontTx/>
              <a:buNone/>
            </a:pPr>
            <a:r>
              <a:rPr lang="en-US" altLang="en-US" sz="2000" dirty="0"/>
              <a:t>And create conceptual models that take this into consideration ….</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a16="http://schemas.microsoft.com/office/drawing/2014/main" id="{09A99595-86F0-454F-81B0-9C326CDFAFCF}"/>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3F62794-75A5-4AAF-8321-1CD17172D22C}" type="slidenum">
              <a:rPr lang="en-GB" altLang="en-US" sz="1400" smtClean="0"/>
              <a:pPr>
                <a:spcBef>
                  <a:spcPct val="0"/>
                </a:spcBef>
                <a:buFontTx/>
                <a:buNone/>
              </a:pPr>
              <a:t>14</a:t>
            </a:fld>
            <a:endParaRPr lang="en-GB" altLang="en-US" sz="1400"/>
          </a:p>
        </p:txBody>
      </p:sp>
      <p:sp>
        <p:nvSpPr>
          <p:cNvPr id="15363" name="Rectangle 2">
            <a:extLst>
              <a:ext uri="{FF2B5EF4-FFF2-40B4-BE49-F238E27FC236}">
                <a16:creationId xmlns:a16="http://schemas.microsoft.com/office/drawing/2014/main" id="{9B29FB4F-77A9-46C3-B621-21BC94A9DE65}"/>
              </a:ext>
            </a:extLst>
          </p:cNvPr>
          <p:cNvSpPr>
            <a:spLocks noGrp="1" noChangeArrowheads="1"/>
          </p:cNvSpPr>
          <p:nvPr>
            <p:ph type="title"/>
          </p:nvPr>
        </p:nvSpPr>
        <p:spPr/>
        <p:txBody>
          <a:bodyPr/>
          <a:lstStyle/>
          <a:p>
            <a:pPr algn="l" eaLnBrk="1" hangingPunct="1"/>
            <a:r>
              <a:rPr lang="en-US" altLang="en-US" sz="2400"/>
              <a:t>Main guidelines to obtain a good conceptual model</a:t>
            </a:r>
            <a:br>
              <a:rPr lang="en-US" altLang="en-US" sz="2400"/>
            </a:br>
            <a:r>
              <a:rPr lang="en-US" altLang="en-US" sz="2000"/>
              <a:t>(that fosters a good mental model</a:t>
            </a:r>
            <a:r>
              <a:rPr lang="pt-PT" altLang="en-US" sz="2000"/>
              <a:t>)</a:t>
            </a:r>
            <a:br>
              <a:rPr lang="pt-PT" altLang="en-US" sz="2000"/>
            </a:br>
            <a:endParaRPr lang="en-US" altLang="en-US" sz="2400"/>
          </a:p>
        </p:txBody>
      </p:sp>
      <p:sp>
        <p:nvSpPr>
          <p:cNvPr id="11268" name="Rectangle 3">
            <a:extLst>
              <a:ext uri="{FF2B5EF4-FFF2-40B4-BE49-F238E27FC236}">
                <a16:creationId xmlns:a16="http://schemas.microsoft.com/office/drawing/2014/main" id="{949B1E0A-0BEE-4C3E-850C-21CB616B379C}"/>
              </a:ext>
            </a:extLst>
          </p:cNvPr>
          <p:cNvSpPr>
            <a:spLocks noGrp="1" noChangeArrowheads="1"/>
          </p:cNvSpPr>
          <p:nvPr>
            <p:ph type="body" idx="1"/>
          </p:nvPr>
        </p:nvSpPr>
        <p:spPr>
          <a:xfrm>
            <a:off x="411163" y="1495425"/>
            <a:ext cx="8229600" cy="4525963"/>
          </a:xfrm>
        </p:spPr>
        <p:txBody>
          <a:bodyPr/>
          <a:lstStyle/>
          <a:p>
            <a:pPr eaLnBrk="1" hangingPunct="1">
              <a:defRPr/>
            </a:pPr>
            <a:r>
              <a:rPr lang="en-US" altLang="en-US" sz="2000" b="1"/>
              <a:t>Make visible </a:t>
            </a:r>
            <a:r>
              <a:rPr lang="en-US" altLang="en-US" sz="2000"/>
              <a:t>invisible parts and processes</a:t>
            </a:r>
          </a:p>
          <a:p>
            <a:pPr eaLnBrk="1" hangingPunct="1">
              <a:defRPr/>
            </a:pPr>
            <a:endParaRPr lang="pt-PT" altLang="en-US" sz="1800"/>
          </a:p>
          <a:p>
            <a:pPr eaLnBrk="1" hangingPunct="1">
              <a:defRPr/>
            </a:pPr>
            <a:endParaRPr lang="pt-PT" altLang="en-US" sz="1800"/>
          </a:p>
          <a:p>
            <a:pPr eaLnBrk="1" hangingPunct="1">
              <a:defRPr/>
            </a:pPr>
            <a:r>
              <a:rPr lang="en-US" altLang="en-US" sz="2000"/>
              <a:t>Give </a:t>
            </a:r>
            <a:r>
              <a:rPr lang="en-US" altLang="en-US" sz="2000" b="1"/>
              <a:t>feedback</a:t>
            </a:r>
          </a:p>
          <a:p>
            <a:pPr eaLnBrk="1" hangingPunct="1">
              <a:defRPr/>
            </a:pPr>
            <a:endParaRPr lang="pt-PT" altLang="en-US" sz="1800"/>
          </a:p>
          <a:p>
            <a:pPr eaLnBrk="1" hangingPunct="1">
              <a:defRPr/>
            </a:pPr>
            <a:endParaRPr lang="pt-PT" altLang="en-US" sz="1800"/>
          </a:p>
          <a:p>
            <a:pPr eaLnBrk="1" hangingPunct="1">
              <a:defRPr/>
            </a:pPr>
            <a:endParaRPr lang="pt-PT" altLang="en-US" sz="1800"/>
          </a:p>
          <a:p>
            <a:pPr eaLnBrk="1" hangingPunct="1">
              <a:defRPr/>
            </a:pPr>
            <a:r>
              <a:rPr lang="en-US" altLang="en-US" sz="2000"/>
              <a:t>Use </a:t>
            </a:r>
            <a:r>
              <a:rPr lang="en-US" altLang="en-US" sz="2000" b="1"/>
              <a:t>coherence</a:t>
            </a:r>
            <a:r>
              <a:rPr lang="en-US" altLang="en-US" sz="2000"/>
              <a:t> </a:t>
            </a:r>
            <a:r>
              <a:rPr lang="en-US" altLang="en-US" sz="1800"/>
              <a:t>(colors names, command syntax, dialog styles, information location on the screen, etc., etc.)</a:t>
            </a:r>
          </a:p>
          <a:p>
            <a:pPr eaLnBrk="1" hangingPunct="1">
              <a:defRPr/>
            </a:pPr>
            <a:endParaRPr lang="pt-PT" altLang="en-US" sz="1800"/>
          </a:p>
          <a:p>
            <a:pPr eaLnBrk="1" hangingPunct="1">
              <a:defRPr/>
            </a:pPr>
            <a:endParaRPr lang="pt-PT" altLang="en-US" sz="1800"/>
          </a:p>
          <a:p>
            <a:pPr eaLnBrk="1" hangingPunct="1">
              <a:defRPr/>
            </a:pPr>
            <a:r>
              <a:rPr lang="en-US" altLang="en-US" sz="2000"/>
              <a:t>Use a </a:t>
            </a:r>
            <a:r>
              <a:rPr lang="en-US" altLang="en-US" sz="2000" b="1"/>
              <a:t>metaphor</a:t>
            </a:r>
            <a:r>
              <a:rPr lang="en-US" altLang="en-US" sz="2000"/>
              <a:t> </a:t>
            </a:r>
            <a:r>
              <a:rPr lang="en-US" altLang="en-US" sz="1800"/>
              <a:t>(optional)</a:t>
            </a:r>
          </a:p>
          <a:p>
            <a:pPr marL="0" indent="0" eaLnBrk="1" hangingPunct="1">
              <a:buFontTx/>
              <a:buNone/>
              <a:defRPr/>
            </a:pPr>
            <a:endParaRPr lang="pt-PT" altLang="en-US" sz="1800"/>
          </a:p>
          <a:p>
            <a:pPr marL="0" indent="0" eaLnBrk="1" hangingPunct="1">
              <a:buFontTx/>
              <a:buNone/>
              <a:defRPr/>
            </a:pPr>
            <a:r>
              <a:rPr lang="en-US" altLang="en-US" sz="2000"/>
              <a:t>All this may help the user to understand </a:t>
            </a:r>
          </a:p>
          <a:p>
            <a:pPr marL="0" indent="0" eaLnBrk="1" hangingPunct="1">
              <a:buFontTx/>
              <a:buNone/>
              <a:defRPr/>
            </a:pPr>
            <a:r>
              <a:rPr lang="en-US" altLang="en-US" sz="2000"/>
              <a:t>better how the system works</a:t>
            </a:r>
          </a:p>
        </p:txBody>
      </p:sp>
      <p:pic>
        <p:nvPicPr>
          <p:cNvPr id="15365" name="Picture 7">
            <a:extLst>
              <a:ext uri="{FF2B5EF4-FFF2-40B4-BE49-F238E27FC236}">
                <a16:creationId xmlns:a16="http://schemas.microsoft.com/office/drawing/2014/main" id="{40316D72-113F-4CD9-827B-4D3095A1B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3213100"/>
            <a:ext cx="5478463"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Imagem 2">
            <a:extLst>
              <a:ext uri="{FF2B5EF4-FFF2-40B4-BE49-F238E27FC236}">
                <a16:creationId xmlns:a16="http://schemas.microsoft.com/office/drawing/2014/main" id="{D7F7BAEF-3DBE-4881-9393-1ACA500EF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813" y="2132013"/>
            <a:ext cx="112871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9">
            <a:extLst>
              <a:ext uri="{FF2B5EF4-FFF2-40B4-BE49-F238E27FC236}">
                <a16:creationId xmlns:a16="http://schemas.microsoft.com/office/drawing/2014/main" id="{3EC81D5C-A94A-4ED2-BACD-83BD8997E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4456113"/>
            <a:ext cx="3781425"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8" name="Picture 2">
            <a:extLst>
              <a:ext uri="{FF2B5EF4-FFF2-40B4-BE49-F238E27FC236}">
                <a16:creationId xmlns:a16="http://schemas.microsoft.com/office/drawing/2014/main" id="{C0468D18-22FD-48C9-B89F-B160920FDB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713" y="1466850"/>
            <a:ext cx="3336925" cy="170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9" name="Picture 5">
            <a:extLst>
              <a:ext uri="{FF2B5EF4-FFF2-40B4-BE49-F238E27FC236}">
                <a16:creationId xmlns:a16="http://schemas.microsoft.com/office/drawing/2014/main" id="{53699583-5CE4-45A6-B35D-5AED30758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2205038"/>
            <a:ext cx="863600"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Conexão recta unidireccional 3">
            <a:extLst>
              <a:ext uri="{FF2B5EF4-FFF2-40B4-BE49-F238E27FC236}">
                <a16:creationId xmlns:a16="http://schemas.microsoft.com/office/drawing/2014/main" id="{E5C2326C-496C-4294-B1C9-D5E2B2E74264}"/>
              </a:ext>
            </a:extLst>
          </p:cNvPr>
          <p:cNvCxnSpPr>
            <a:cxnSpLocks/>
          </p:cNvCxnSpPr>
          <p:nvPr/>
        </p:nvCxnSpPr>
        <p:spPr bwMode="auto">
          <a:xfrm>
            <a:off x="4967288" y="4868863"/>
            <a:ext cx="323850" cy="0"/>
          </a:xfrm>
          <a:prstGeom prst="straightConnector1">
            <a:avLst/>
          </a:prstGeom>
          <a:ln>
            <a:solidFill>
              <a:srgbClr val="C00000"/>
            </a:solidFill>
            <a:headEnd type="none" w="med" len="med"/>
            <a:tailEnd type="arrow"/>
          </a:ln>
        </p:spPr>
        <p:style>
          <a:lnRef idx="3">
            <a:schemeClr val="dk1"/>
          </a:lnRef>
          <a:fillRef idx="0">
            <a:schemeClr val="dk1"/>
          </a:fillRef>
          <a:effectRef idx="2">
            <a:schemeClr val="dk1"/>
          </a:effectRef>
          <a:fontRef idx="minor">
            <a:schemeClr val="tx1"/>
          </a:fontRef>
        </p:style>
      </p:cxnSp>
      <p:sp>
        <p:nvSpPr>
          <p:cNvPr id="15371" name="CaixaDeTexto 1">
            <a:extLst>
              <a:ext uri="{FF2B5EF4-FFF2-40B4-BE49-F238E27FC236}">
                <a16:creationId xmlns:a16="http://schemas.microsoft.com/office/drawing/2014/main" id="{B41CDBDD-FF5E-4059-A4BB-D63C79025FE2}"/>
              </a:ext>
            </a:extLst>
          </p:cNvPr>
          <p:cNvSpPr txBox="1">
            <a:spLocks noChangeArrowheads="1"/>
          </p:cNvSpPr>
          <p:nvPr/>
        </p:nvSpPr>
        <p:spPr bwMode="auto">
          <a:xfrm>
            <a:off x="3106738" y="4706938"/>
            <a:ext cx="1860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a:t>Desktop metaphor</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0AC95783-AE50-4115-9FD7-34C1EF9227F4}"/>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2ABC54F-2FDC-4D70-83B9-C16E80EE3D61}" type="slidenum">
              <a:rPr lang="en-GB" altLang="en-US" sz="1400" smtClean="0"/>
              <a:pPr>
                <a:spcBef>
                  <a:spcPct val="0"/>
                </a:spcBef>
                <a:buFontTx/>
                <a:buNone/>
              </a:pPr>
              <a:t>15</a:t>
            </a:fld>
            <a:endParaRPr lang="en-GB" altLang="en-US" sz="1400"/>
          </a:p>
        </p:txBody>
      </p:sp>
      <p:sp>
        <p:nvSpPr>
          <p:cNvPr id="16387" name="Rectangle 2">
            <a:extLst>
              <a:ext uri="{FF2B5EF4-FFF2-40B4-BE49-F238E27FC236}">
                <a16:creationId xmlns:a16="http://schemas.microsoft.com/office/drawing/2014/main" id="{C22D4497-734E-49D2-BE5E-2A6757DB22BB}"/>
              </a:ext>
            </a:extLst>
          </p:cNvPr>
          <p:cNvSpPr>
            <a:spLocks noGrp="1" noChangeArrowheads="1"/>
          </p:cNvSpPr>
          <p:nvPr>
            <p:ph type="title"/>
          </p:nvPr>
        </p:nvSpPr>
        <p:spPr/>
        <p:txBody>
          <a:bodyPr/>
          <a:lstStyle/>
          <a:p>
            <a:pPr algn="l" eaLnBrk="1" hangingPunct="1"/>
            <a:r>
              <a:rPr lang="en-GB" altLang="en-US" sz="2400"/>
              <a:t>Metaphors</a:t>
            </a:r>
            <a:endParaRPr lang="en-GB" altLang="en-US" sz="2400" i="1"/>
          </a:p>
        </p:txBody>
      </p:sp>
      <p:pic>
        <p:nvPicPr>
          <p:cNvPr id="16388" name="Picture 3">
            <a:extLst>
              <a:ext uri="{FF2B5EF4-FFF2-40B4-BE49-F238E27FC236}">
                <a16:creationId xmlns:a16="http://schemas.microsoft.com/office/drawing/2014/main" id="{E062892E-5AEF-4D51-8F88-EB0DAACB3D6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2850" b="19310"/>
          <a:stretch>
            <a:fillRect/>
          </a:stretch>
        </p:blipFill>
        <p:spPr>
          <a:xfrm>
            <a:off x="5205413" y="985838"/>
            <a:ext cx="4057650" cy="2906712"/>
          </a:xfrm>
        </p:spPr>
      </p:pic>
      <p:pic>
        <p:nvPicPr>
          <p:cNvPr id="16389" name="Picture 4">
            <a:extLst>
              <a:ext uri="{FF2B5EF4-FFF2-40B4-BE49-F238E27FC236}">
                <a16:creationId xmlns:a16="http://schemas.microsoft.com/office/drawing/2014/main" id="{DDDE1465-1559-4CCE-8603-09B01C23D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413" y="3902075"/>
            <a:ext cx="3938587"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5">
            <a:extLst>
              <a:ext uri="{FF2B5EF4-FFF2-40B4-BE49-F238E27FC236}">
                <a16:creationId xmlns:a16="http://schemas.microsoft.com/office/drawing/2014/main" id="{26F9E897-8429-406D-9E88-C859A8702E97}"/>
              </a:ext>
            </a:extLst>
          </p:cNvPr>
          <p:cNvSpPr txBox="1">
            <a:spLocks noChangeArrowheads="1"/>
          </p:cNvSpPr>
          <p:nvPr/>
        </p:nvSpPr>
        <p:spPr bwMode="auto">
          <a:xfrm>
            <a:off x="323850" y="1577975"/>
            <a:ext cx="46799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800" b="0"/>
              <a:t>- </a:t>
            </a:r>
            <a:r>
              <a:rPr lang="pt-PT" altLang="en-US" sz="2000" b="0"/>
              <a:t>Exploit existing mental models of the real world</a:t>
            </a:r>
            <a:endParaRPr lang="pt-PT" altLang="en-US" sz="1800" b="0"/>
          </a:p>
        </p:txBody>
      </p:sp>
      <p:sp>
        <p:nvSpPr>
          <p:cNvPr id="16391" name="Text Box 6">
            <a:extLst>
              <a:ext uri="{FF2B5EF4-FFF2-40B4-BE49-F238E27FC236}">
                <a16:creationId xmlns:a16="http://schemas.microsoft.com/office/drawing/2014/main" id="{6B0D8951-6D72-47FD-A3D0-10E370334FEB}"/>
              </a:ext>
            </a:extLst>
          </p:cNvPr>
          <p:cNvSpPr txBox="1">
            <a:spLocks noChangeArrowheads="1"/>
          </p:cNvSpPr>
          <p:nvPr/>
        </p:nvSpPr>
        <p:spPr bwMode="auto">
          <a:xfrm>
            <a:off x="5243513" y="539750"/>
            <a:ext cx="3617912"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Example: The Desktop metaphor:</a:t>
            </a:r>
            <a:endParaRPr lang="en-US" altLang="en-US" sz="1800" b="0" i="1"/>
          </a:p>
        </p:txBody>
      </p:sp>
      <p:sp>
        <p:nvSpPr>
          <p:cNvPr id="16392" name="Rectangle 1">
            <a:extLst>
              <a:ext uri="{FF2B5EF4-FFF2-40B4-BE49-F238E27FC236}">
                <a16:creationId xmlns:a16="http://schemas.microsoft.com/office/drawing/2014/main" id="{4E2D0248-BBB2-4BA4-8D71-0A33D52363AD}"/>
              </a:ext>
            </a:extLst>
          </p:cNvPr>
          <p:cNvSpPr>
            <a:spLocks noChangeArrowheads="1"/>
          </p:cNvSpPr>
          <p:nvPr/>
        </p:nvSpPr>
        <p:spPr bwMode="auto">
          <a:xfrm>
            <a:off x="330200" y="2847975"/>
            <a:ext cx="4673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Metaphors </a:t>
            </a:r>
            <a:r>
              <a:rPr lang="en-US" altLang="en-US" sz="1800"/>
              <a:t>can be misleading </a:t>
            </a:r>
            <a:r>
              <a:rPr lang="en-US" altLang="en-US" sz="1800" b="0"/>
              <a:t>since the “the essence of metaphor is understanding and experiencing one kind of thing in terms of another” (Lakoff and Johnson, 1983)</a:t>
            </a:r>
          </a:p>
          <a:p>
            <a:pPr eaLnBrk="1" hangingPunct="1">
              <a:spcBef>
                <a:spcPct val="0"/>
              </a:spcBef>
              <a:buFontTx/>
              <a:buNone/>
            </a:pPr>
            <a:endParaRPr lang="en-US" altLang="en-US" sz="1800" b="0"/>
          </a:p>
          <a:p>
            <a:pPr eaLnBrk="1" hangingPunct="1">
              <a:spcBef>
                <a:spcPct val="0"/>
              </a:spcBef>
              <a:buFontTx/>
              <a:buNone/>
            </a:pPr>
            <a:endParaRPr lang="en-US" altLang="en-US" sz="1800" b="0"/>
          </a:p>
          <a:p>
            <a:pPr eaLnBrk="1" hangingPunct="1">
              <a:spcBef>
                <a:spcPct val="0"/>
              </a:spcBef>
              <a:buFontTx/>
              <a:buNone/>
            </a:pPr>
            <a:r>
              <a:rPr lang="en-US" altLang="en-US" sz="1800" b="0"/>
              <a:t>- Which, by definition, makes a metaphor different from what it represents or points to</a:t>
            </a:r>
            <a:endParaRPr lang="pt-PT" altLang="en-US" sz="1800" b="0"/>
          </a:p>
        </p:txBody>
      </p:sp>
      <p:pic>
        <p:nvPicPr>
          <p:cNvPr id="16393" name="Picture 9">
            <a:extLst>
              <a:ext uri="{FF2B5EF4-FFF2-40B4-BE49-F238E27FC236}">
                <a16:creationId xmlns:a16="http://schemas.microsoft.com/office/drawing/2014/main" id="{86F00392-FD1F-4ECD-BBC0-F9DEEDE25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875" y="3722688"/>
            <a:ext cx="3965575" cy="2903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94" name="Rectângulo 10">
            <a:extLst>
              <a:ext uri="{FF2B5EF4-FFF2-40B4-BE49-F238E27FC236}">
                <a16:creationId xmlns:a16="http://schemas.microsoft.com/office/drawing/2014/main" id="{EDA33964-B1D9-4C8B-A230-8C79A8022F28}"/>
              </a:ext>
            </a:extLst>
          </p:cNvPr>
          <p:cNvSpPr>
            <a:spLocks noChangeArrowheads="1"/>
          </p:cNvSpPr>
          <p:nvPr/>
        </p:nvSpPr>
        <p:spPr bwMode="auto">
          <a:xfrm>
            <a:off x="441325" y="5641975"/>
            <a:ext cx="4451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400" b="0">
                <a:hlinkClick r:id="rId5"/>
              </a:rPr>
              <a:t>https://www.interaction-design.org/literature/book/the-encyclopedia-of-human-computer-interaction-2nd-ed/human-computer-interaction-brief-intro</a:t>
            </a:r>
            <a:endParaRPr lang="pt-PT" altLang="en-US" sz="1400" b="0"/>
          </a:p>
          <a:p>
            <a:pPr eaLnBrk="1" hangingPunct="1">
              <a:spcBef>
                <a:spcPct val="0"/>
              </a:spcBef>
              <a:buFontTx/>
              <a:buNone/>
            </a:pPr>
            <a:endParaRPr lang="pt-PT" altLang="en-US" sz="1400" b="0"/>
          </a:p>
          <a:p>
            <a:pPr eaLnBrk="1" hangingPunct="1">
              <a:spcBef>
                <a:spcPct val="0"/>
              </a:spcBef>
              <a:buFontTx/>
              <a:buNone/>
            </a:pPr>
            <a:endParaRPr lang="pt-PT" altLang="en-US" sz="1600" b="0"/>
          </a:p>
        </p:txBody>
      </p:sp>
      <p:pic>
        <p:nvPicPr>
          <p:cNvPr id="16395" name="Picture 12">
            <a:extLst>
              <a:ext uri="{FF2B5EF4-FFF2-40B4-BE49-F238E27FC236}">
                <a16:creationId xmlns:a16="http://schemas.microsoft.com/office/drawing/2014/main" id="{ED36944E-CAB1-4B0A-B4DB-30D897255B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2875" y="3576638"/>
            <a:ext cx="3921125" cy="297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6" name="Picture 13">
            <a:extLst>
              <a:ext uri="{FF2B5EF4-FFF2-40B4-BE49-F238E27FC236}">
                <a16:creationId xmlns:a16="http://schemas.microsoft.com/office/drawing/2014/main" id="{CDB890F6-6F1D-4C1D-8F5E-C5CE39D1CE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9500" y="3576638"/>
            <a:ext cx="5270500" cy="3452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5E661B8-F85D-42A6-86EE-08CEAD8D4C65}"/>
              </a:ext>
            </a:extLst>
          </p:cNvPr>
          <p:cNvSpPr>
            <a:spLocks noGrp="1" noChangeArrowheads="1"/>
          </p:cNvSpPr>
          <p:nvPr>
            <p:ph type="title"/>
          </p:nvPr>
        </p:nvSpPr>
        <p:spPr>
          <a:xfrm>
            <a:off x="395288" y="549275"/>
            <a:ext cx="8229600" cy="1143000"/>
          </a:xfrm>
        </p:spPr>
        <p:txBody>
          <a:bodyPr/>
          <a:lstStyle/>
          <a:p>
            <a:pPr algn="l"/>
            <a:r>
              <a:rPr lang="en-US" altLang="pt-PT" sz="1800"/>
              <a:t>Another example: </a:t>
            </a:r>
            <a:br>
              <a:rPr lang="en-US" altLang="pt-PT" sz="1800"/>
            </a:br>
            <a:r>
              <a:rPr lang="en-US" altLang="pt-PT" sz="1800"/>
              <a:t>the bulletin board </a:t>
            </a:r>
            <a:r>
              <a:rPr lang="pt-PT" altLang="pt-PT" sz="1800"/>
              <a:t>(</a:t>
            </a:r>
            <a:r>
              <a:rPr lang="en-US" altLang="pt-PT" sz="1800"/>
              <a:t>Trello</a:t>
            </a:r>
            <a:r>
              <a:rPr lang="pt-PT" altLang="pt-PT" sz="1800"/>
              <a:t>)</a:t>
            </a:r>
            <a:br>
              <a:rPr lang="pt-PT" altLang="pt-PT" sz="1800"/>
            </a:br>
            <a:endParaRPr lang="en-US" altLang="pt-PT" sz="1600"/>
          </a:p>
        </p:txBody>
      </p:sp>
      <p:sp>
        <p:nvSpPr>
          <p:cNvPr id="17411" name="Slide Number Placeholder 3">
            <a:extLst>
              <a:ext uri="{FF2B5EF4-FFF2-40B4-BE49-F238E27FC236}">
                <a16:creationId xmlns:a16="http://schemas.microsoft.com/office/drawing/2014/main" id="{58458709-8CC0-4D86-897F-0AFDFA27EC13}"/>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0AA4DC5-8356-4922-8909-A525616F4F6C}" type="slidenum">
              <a:rPr lang="en-GB" altLang="en-US" sz="1400" smtClean="0"/>
              <a:pPr>
                <a:spcBef>
                  <a:spcPct val="0"/>
                </a:spcBef>
                <a:buFontTx/>
                <a:buNone/>
              </a:pPr>
              <a:t>16</a:t>
            </a:fld>
            <a:endParaRPr lang="en-GB" altLang="en-US" sz="1400"/>
          </a:p>
        </p:txBody>
      </p:sp>
      <p:pic>
        <p:nvPicPr>
          <p:cNvPr id="17412" name="Picture 2">
            <a:extLst>
              <a:ext uri="{FF2B5EF4-FFF2-40B4-BE49-F238E27FC236}">
                <a16:creationId xmlns:a16="http://schemas.microsoft.com/office/drawing/2014/main" id="{9E53DC57-AF3A-4471-A75C-AC43C041E4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9388" y="1787525"/>
            <a:ext cx="8659812" cy="4665663"/>
          </a:xfrm>
        </p:spPr>
      </p:pic>
      <p:pic>
        <p:nvPicPr>
          <p:cNvPr id="17413" name="Picture 3">
            <a:extLst>
              <a:ext uri="{FF2B5EF4-FFF2-40B4-BE49-F238E27FC236}">
                <a16:creationId xmlns:a16="http://schemas.microsoft.com/office/drawing/2014/main" id="{4DFAF114-37F8-4E54-AC55-C66359239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655" y="136649"/>
            <a:ext cx="3552825" cy="278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4" name="Rectangle 4">
            <a:extLst>
              <a:ext uri="{FF2B5EF4-FFF2-40B4-BE49-F238E27FC236}">
                <a16:creationId xmlns:a16="http://schemas.microsoft.com/office/drawing/2014/main" id="{3844FD88-0541-4A1D-8DCF-ECB3FC09C63E}"/>
              </a:ext>
            </a:extLst>
          </p:cNvPr>
          <p:cNvSpPr>
            <a:spLocks noChangeArrowheads="1"/>
          </p:cNvSpPr>
          <p:nvPr/>
        </p:nvSpPr>
        <p:spPr bwMode="auto">
          <a:xfrm>
            <a:off x="107950" y="6381750"/>
            <a:ext cx="45720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pt-PT" sz="1600" b="0">
                <a:hlinkClick r:id="rId5"/>
              </a:rPr>
              <a:t>https://trello.com/tour</a:t>
            </a:r>
            <a:br>
              <a:rPr lang="pt-PT" altLang="pt-PT" sz="1800"/>
            </a:br>
            <a:endParaRPr lang="en-US" altLang="pt-PT" sz="180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5EB2CABC-6EC3-4400-A660-EB01B1A206FD}"/>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C795A14-8881-40F8-8FE4-A6C1EAE936CA}" type="slidenum">
              <a:rPr lang="en-GB" altLang="en-US" sz="1400" smtClean="0"/>
              <a:pPr>
                <a:spcBef>
                  <a:spcPct val="0"/>
                </a:spcBef>
                <a:buFontTx/>
                <a:buNone/>
              </a:pPr>
              <a:t>17</a:t>
            </a:fld>
            <a:endParaRPr lang="en-GB" altLang="en-US" sz="1400"/>
          </a:p>
        </p:txBody>
      </p:sp>
      <p:sp>
        <p:nvSpPr>
          <p:cNvPr id="19459" name="Rectangle 2">
            <a:extLst>
              <a:ext uri="{FF2B5EF4-FFF2-40B4-BE49-F238E27FC236}">
                <a16:creationId xmlns:a16="http://schemas.microsoft.com/office/drawing/2014/main" id="{D7A35E0E-009A-4905-83F4-110F8F23072D}"/>
              </a:ext>
            </a:extLst>
          </p:cNvPr>
          <p:cNvSpPr>
            <a:spLocks noGrp="1" noChangeArrowheads="1"/>
          </p:cNvSpPr>
          <p:nvPr>
            <p:ph type="title"/>
          </p:nvPr>
        </p:nvSpPr>
        <p:spPr/>
        <p:txBody>
          <a:bodyPr/>
          <a:lstStyle/>
          <a:p>
            <a:pPr algn="l" eaLnBrk="1" hangingPunct="1"/>
            <a:r>
              <a:rPr lang="en-GB" altLang="en-US" sz="2000"/>
              <a:t>Potential problems in using metaphors</a:t>
            </a:r>
            <a:br>
              <a:rPr lang="en-GB" altLang="en-US" sz="2000"/>
            </a:br>
            <a:endParaRPr lang="en-GB" altLang="en-US" sz="2000" i="1"/>
          </a:p>
        </p:txBody>
      </p:sp>
      <p:pic>
        <p:nvPicPr>
          <p:cNvPr id="19460" name="Picture 3">
            <a:extLst>
              <a:ext uri="{FF2B5EF4-FFF2-40B4-BE49-F238E27FC236}">
                <a16:creationId xmlns:a16="http://schemas.microsoft.com/office/drawing/2014/main" id="{644D02BF-988F-417C-8E58-17326B10C697}"/>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b="18724"/>
          <a:stretch>
            <a:fillRect/>
          </a:stretch>
        </p:blipFill>
        <p:spPr>
          <a:xfrm>
            <a:off x="5580063" y="-37707"/>
            <a:ext cx="3563937" cy="2500313"/>
          </a:xfrm>
        </p:spPr>
      </p:pic>
      <p:sp>
        <p:nvSpPr>
          <p:cNvPr id="19461" name="Text Box 5">
            <a:extLst>
              <a:ext uri="{FF2B5EF4-FFF2-40B4-BE49-F238E27FC236}">
                <a16:creationId xmlns:a16="http://schemas.microsoft.com/office/drawing/2014/main" id="{30C2BD77-A2C6-43FF-BAD4-E187CC98FA75}"/>
              </a:ext>
            </a:extLst>
          </p:cNvPr>
          <p:cNvSpPr txBox="1">
            <a:spLocks noChangeArrowheads="1"/>
          </p:cNvSpPr>
          <p:nvPr/>
        </p:nvSpPr>
        <p:spPr bwMode="auto">
          <a:xfrm>
            <a:off x="447675" y="20081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9462" name="Text Box 6">
            <a:extLst>
              <a:ext uri="{FF2B5EF4-FFF2-40B4-BE49-F238E27FC236}">
                <a16:creationId xmlns:a16="http://schemas.microsoft.com/office/drawing/2014/main" id="{F4400E39-2CB6-4A53-8285-D8C43144DA73}"/>
              </a:ext>
            </a:extLst>
          </p:cNvPr>
          <p:cNvSpPr txBox="1">
            <a:spLocks noChangeArrowheads="1"/>
          </p:cNvSpPr>
          <p:nvPr/>
        </p:nvSpPr>
        <p:spPr bwMode="auto">
          <a:xfrm>
            <a:off x="434975" y="1412875"/>
            <a:ext cx="861325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PT" altLang="en-US" sz="1800" b="0"/>
          </a:p>
          <a:p>
            <a:pPr eaLnBrk="1" hangingPunct="1">
              <a:spcBef>
                <a:spcPct val="0"/>
              </a:spcBef>
            </a:pPr>
            <a:r>
              <a:rPr lang="pt-PT" altLang="en-US" sz="1800" b="0"/>
              <a:t> </a:t>
            </a:r>
            <a:r>
              <a:rPr lang="en-US" altLang="en-US" sz="1800" b="0"/>
              <a:t>Incomplete metaphors may </a:t>
            </a:r>
            <a:r>
              <a:rPr lang="en-US" altLang="en-US" sz="1800"/>
              <a:t>confound</a:t>
            </a:r>
            <a:r>
              <a:rPr lang="en-US" altLang="en-US" sz="1800" b="0"/>
              <a:t> the user</a:t>
            </a:r>
          </a:p>
          <a:p>
            <a:pPr eaLnBrk="1" hangingPunct="1">
              <a:spcBef>
                <a:spcPct val="0"/>
              </a:spcBef>
              <a:buFontTx/>
              <a:buNone/>
            </a:pPr>
            <a:endParaRPr lang="en-US" altLang="en-US" sz="1800" b="0"/>
          </a:p>
          <a:p>
            <a:pPr eaLnBrk="1" hangingPunct="1">
              <a:spcBef>
                <a:spcPct val="0"/>
              </a:spcBef>
            </a:pPr>
            <a:endParaRPr lang="en-US" altLang="en-US" sz="1800" b="0"/>
          </a:p>
          <a:p>
            <a:pPr eaLnBrk="1" hangingPunct="1">
              <a:spcBef>
                <a:spcPct val="0"/>
              </a:spcBef>
            </a:pPr>
            <a:r>
              <a:rPr lang="en-US" altLang="en-US" sz="1800" b="0"/>
              <a:t> Risk of </a:t>
            </a:r>
            <a:r>
              <a:rPr lang="en-US" altLang="en-US" sz="1800"/>
              <a:t>under-utilization</a:t>
            </a:r>
            <a:r>
              <a:rPr lang="en-US" altLang="en-US" sz="1800" b="0"/>
              <a:t> of the system’s capacities</a:t>
            </a:r>
          </a:p>
          <a:p>
            <a:pPr eaLnBrk="1" hangingPunct="1">
              <a:spcBef>
                <a:spcPct val="0"/>
              </a:spcBef>
              <a:buFontTx/>
              <a:buNone/>
            </a:pPr>
            <a:endParaRPr lang="en-US" altLang="en-US" sz="1800" b="0"/>
          </a:p>
          <a:p>
            <a:pPr eaLnBrk="1" hangingPunct="1">
              <a:spcBef>
                <a:spcPct val="0"/>
              </a:spcBef>
            </a:pPr>
            <a:endParaRPr lang="en-US" altLang="en-US" sz="1800" b="0"/>
          </a:p>
          <a:p>
            <a:pPr eaLnBrk="1" hangingPunct="1">
              <a:spcBef>
                <a:spcPct val="0"/>
              </a:spcBef>
            </a:pPr>
            <a:r>
              <a:rPr lang="en-US" altLang="en-US" sz="1800" b="0"/>
              <a:t> Less experienced users (e.g. children) seem to expect more </a:t>
            </a:r>
            <a:r>
              <a:rPr lang="en-US" altLang="en-US" sz="1800"/>
              <a:t>“literal” metaphors</a:t>
            </a:r>
          </a:p>
          <a:p>
            <a:pPr eaLnBrk="1" hangingPunct="1">
              <a:spcBef>
                <a:spcPct val="0"/>
              </a:spcBef>
              <a:buFontTx/>
              <a:buNone/>
            </a:pPr>
            <a:endParaRPr lang="en-US" altLang="en-US" sz="1800" b="0"/>
          </a:p>
          <a:p>
            <a:pPr eaLnBrk="1" hangingPunct="1">
              <a:spcBef>
                <a:spcPct val="0"/>
              </a:spcBef>
              <a:buFontTx/>
              <a:buNone/>
            </a:pPr>
            <a:endParaRPr lang="en-US" altLang="en-US" sz="1800" b="0"/>
          </a:p>
          <a:p>
            <a:pPr eaLnBrk="1" hangingPunct="1">
              <a:spcBef>
                <a:spcPct val="0"/>
              </a:spcBef>
            </a:pPr>
            <a:r>
              <a:rPr lang="en-US" altLang="en-US" sz="1800" b="0"/>
              <a:t> Sophisticated users seem to expect more </a:t>
            </a:r>
            <a:r>
              <a:rPr lang="en-US" altLang="en-US" sz="1800"/>
              <a:t>“magical” metaphors</a:t>
            </a:r>
          </a:p>
          <a:p>
            <a:pPr eaLnBrk="1" hangingPunct="1">
              <a:spcBef>
                <a:spcPct val="0"/>
              </a:spcBef>
            </a:pPr>
            <a:endParaRPr lang="en-US" altLang="en-US" sz="1800" b="0"/>
          </a:p>
          <a:p>
            <a:pPr eaLnBrk="1" hangingPunct="1">
              <a:spcBef>
                <a:spcPct val="0"/>
              </a:spcBef>
              <a:buFontTx/>
              <a:buNone/>
            </a:pPr>
            <a:endParaRPr lang="pt-PT" altLang="en-US" sz="1800" b="0"/>
          </a:p>
          <a:p>
            <a:pPr eaLnBrk="1" hangingPunct="1">
              <a:spcBef>
                <a:spcPct val="0"/>
              </a:spcBef>
              <a:buFontTx/>
              <a:buNone/>
            </a:pPr>
            <a:r>
              <a:rPr lang="en-US" altLang="en-US" sz="1800"/>
              <a:t>Thus, the use of a metaphor should be carefully pondered …</a:t>
            </a:r>
          </a:p>
          <a:p>
            <a:pPr eaLnBrk="1" hangingPunct="1">
              <a:spcBef>
                <a:spcPct val="0"/>
              </a:spcBef>
            </a:pPr>
            <a:endParaRPr lang="pt-PT" altLang="en-US" sz="1800" b="0"/>
          </a:p>
        </p:txBody>
      </p:sp>
      <p:pic>
        <p:nvPicPr>
          <p:cNvPr id="19463" name="Picture 4">
            <a:extLst>
              <a:ext uri="{FF2B5EF4-FFF2-40B4-BE49-F238E27FC236}">
                <a16:creationId xmlns:a16="http://schemas.microsoft.com/office/drawing/2014/main" id="{DF461402-3F00-475A-AA71-54958625D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5004" r="397"/>
          <a:stretch>
            <a:fillRect/>
          </a:stretch>
        </p:blipFill>
        <p:spPr bwMode="auto">
          <a:xfrm>
            <a:off x="0" y="5732463"/>
            <a:ext cx="9180513" cy="78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a:extLst>
              <a:ext uri="{FF2B5EF4-FFF2-40B4-BE49-F238E27FC236}">
                <a16:creationId xmlns:a16="http://schemas.microsoft.com/office/drawing/2014/main" id="{1EDBA1CF-F251-4935-A92F-8BF6F1AC2E95}"/>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B8209C3-8662-4731-9258-980691080FF8}" type="slidenum">
              <a:rPr lang="en-GB" altLang="en-US" sz="1400" smtClean="0"/>
              <a:pPr>
                <a:spcBef>
                  <a:spcPct val="0"/>
                </a:spcBef>
                <a:buFontTx/>
                <a:buNone/>
              </a:pPr>
              <a:t>18</a:t>
            </a:fld>
            <a:endParaRPr lang="en-GB" altLang="en-US" sz="1400"/>
          </a:p>
        </p:txBody>
      </p:sp>
      <p:sp>
        <p:nvSpPr>
          <p:cNvPr id="20483" name="Rectangle 2">
            <a:extLst>
              <a:ext uri="{FF2B5EF4-FFF2-40B4-BE49-F238E27FC236}">
                <a16:creationId xmlns:a16="http://schemas.microsoft.com/office/drawing/2014/main" id="{26684328-72CE-40F4-A616-5405ECEE0602}"/>
              </a:ext>
            </a:extLst>
          </p:cNvPr>
          <p:cNvSpPr>
            <a:spLocks noGrp="1" noChangeArrowheads="1"/>
          </p:cNvSpPr>
          <p:nvPr>
            <p:ph type="title"/>
          </p:nvPr>
        </p:nvSpPr>
        <p:spPr/>
        <p:txBody>
          <a:bodyPr/>
          <a:lstStyle/>
          <a:p>
            <a:pPr algn="l" eaLnBrk="1" hangingPunct="1"/>
            <a:r>
              <a:rPr lang="en-GB" altLang="en-US" sz="2000" b="1"/>
              <a:t>Examples of using metaphors</a:t>
            </a:r>
            <a:br>
              <a:rPr lang="en-GB" altLang="en-US" sz="2000"/>
            </a:br>
            <a:endParaRPr lang="en-GB" altLang="en-US" sz="2000" i="1"/>
          </a:p>
        </p:txBody>
      </p:sp>
      <p:pic>
        <p:nvPicPr>
          <p:cNvPr id="20484" name="Picture 3">
            <a:extLst>
              <a:ext uri="{FF2B5EF4-FFF2-40B4-BE49-F238E27FC236}">
                <a16:creationId xmlns:a16="http://schemas.microsoft.com/office/drawing/2014/main" id="{A136484B-961A-438B-869B-40365FAA0445}"/>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b="18724"/>
          <a:stretch>
            <a:fillRect/>
          </a:stretch>
        </p:blipFill>
        <p:spPr>
          <a:xfrm>
            <a:off x="5580063" y="0"/>
            <a:ext cx="3563937" cy="2500313"/>
          </a:xfrm>
        </p:spPr>
      </p:pic>
      <p:sp>
        <p:nvSpPr>
          <p:cNvPr id="20485" name="Text Box 5">
            <a:extLst>
              <a:ext uri="{FF2B5EF4-FFF2-40B4-BE49-F238E27FC236}">
                <a16:creationId xmlns:a16="http://schemas.microsoft.com/office/drawing/2014/main" id="{D7220552-9AF7-4A79-92FB-82821B98E961}"/>
              </a:ext>
            </a:extLst>
          </p:cNvPr>
          <p:cNvSpPr txBox="1">
            <a:spLocks noChangeArrowheads="1"/>
          </p:cNvSpPr>
          <p:nvPr/>
        </p:nvSpPr>
        <p:spPr bwMode="auto">
          <a:xfrm>
            <a:off x="447675" y="20081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42" name="Text Box 6">
            <a:extLst>
              <a:ext uri="{FF2B5EF4-FFF2-40B4-BE49-F238E27FC236}">
                <a16:creationId xmlns:a16="http://schemas.microsoft.com/office/drawing/2014/main" id="{1B1966D9-9239-430E-82CC-7E3AC69094C4}"/>
              </a:ext>
            </a:extLst>
          </p:cNvPr>
          <p:cNvSpPr txBox="1">
            <a:spLocks noChangeArrowheads="1"/>
          </p:cNvSpPr>
          <p:nvPr/>
        </p:nvSpPr>
        <p:spPr bwMode="auto">
          <a:xfrm>
            <a:off x="376238" y="1404938"/>
            <a:ext cx="8207375" cy="53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endParaRPr lang="pt-PT" altLang="en-US" sz="1800" b="0">
              <a:cs typeface="Arial" charset="0"/>
            </a:endParaRPr>
          </a:p>
          <a:p>
            <a:pPr eaLnBrk="1" hangingPunct="1">
              <a:spcBef>
                <a:spcPct val="0"/>
              </a:spcBef>
              <a:defRPr/>
            </a:pPr>
            <a:r>
              <a:rPr lang="pt-PT" altLang="en-US" sz="1800" b="0">
                <a:cs typeface="Arial" charset="0"/>
              </a:rPr>
              <a:t> </a:t>
            </a:r>
            <a:r>
              <a:rPr lang="en-US" altLang="en-US" sz="1800" b="0">
                <a:cs typeface="Arial" charset="0"/>
              </a:rPr>
              <a:t>In Apple’s original desktop metaphor:</a:t>
            </a:r>
          </a:p>
          <a:p>
            <a:pPr eaLnBrk="1" hangingPunct="1">
              <a:spcBef>
                <a:spcPct val="0"/>
              </a:spcBef>
              <a:defRPr/>
            </a:pPr>
            <a:endParaRPr lang="en-US" altLang="en-US" sz="1800" b="0">
              <a:cs typeface="Arial" charset="0"/>
            </a:endParaRPr>
          </a:p>
          <a:p>
            <a:pPr eaLnBrk="1" hangingPunct="1">
              <a:spcBef>
                <a:spcPct val="0"/>
              </a:spcBef>
              <a:buFontTx/>
              <a:buNone/>
              <a:defRPr/>
            </a:pPr>
            <a:r>
              <a:rPr lang="en-US" altLang="en-US" sz="1800" b="0">
                <a:cs typeface="Arial" charset="0"/>
              </a:rPr>
              <a:t>            remove the diskette from the system -&gt; </a:t>
            </a:r>
          </a:p>
          <a:p>
            <a:pPr eaLnBrk="1" hangingPunct="1">
              <a:spcBef>
                <a:spcPct val="0"/>
              </a:spcBef>
              <a:buFontTx/>
              <a:buNone/>
              <a:defRPr/>
            </a:pPr>
            <a:endParaRPr lang="en-US" altLang="en-US" sz="1800" b="0">
              <a:cs typeface="Arial" charset="0"/>
            </a:endParaRPr>
          </a:p>
          <a:p>
            <a:pPr eaLnBrk="1" hangingPunct="1">
              <a:spcBef>
                <a:spcPct val="0"/>
              </a:spcBef>
              <a:buFontTx/>
              <a:buNone/>
              <a:defRPr/>
            </a:pPr>
            <a:r>
              <a:rPr lang="en-US" altLang="en-US" sz="1800" b="0">
                <a:cs typeface="Arial" charset="0"/>
              </a:rPr>
              <a:t>            -&gt; drag it to the recycling bin !!  (unlike the real world…)</a:t>
            </a:r>
          </a:p>
          <a:p>
            <a:pPr eaLnBrk="1" hangingPunct="1">
              <a:spcBef>
                <a:spcPct val="0"/>
              </a:spcBef>
              <a:buFontTx/>
              <a:buNone/>
              <a:defRPr/>
            </a:pPr>
            <a:r>
              <a:rPr lang="pt-PT" altLang="en-US" sz="1800" b="0">
                <a:cs typeface="Arial" charset="0"/>
              </a:rPr>
              <a:t> </a:t>
            </a:r>
          </a:p>
          <a:p>
            <a:pPr eaLnBrk="1" hangingPunct="1">
              <a:spcBef>
                <a:spcPct val="0"/>
              </a:spcBef>
              <a:buFontTx/>
              <a:buNone/>
              <a:defRPr/>
            </a:pPr>
            <a:endParaRPr lang="pt-PT" altLang="en-US" sz="1800" b="0">
              <a:cs typeface="Arial" charset="0"/>
            </a:endParaRPr>
          </a:p>
          <a:p>
            <a:pPr eaLnBrk="1" hangingPunct="1">
              <a:spcBef>
                <a:spcPct val="0"/>
              </a:spcBef>
              <a:buFontTx/>
              <a:buNone/>
              <a:defRPr/>
            </a:pPr>
            <a:endParaRPr lang="pt-PT" altLang="en-US" sz="1800" b="0">
              <a:cs typeface="Arial" charset="0"/>
            </a:endParaRPr>
          </a:p>
          <a:p>
            <a:pPr eaLnBrk="1" hangingPunct="1">
              <a:spcBef>
                <a:spcPct val="0"/>
              </a:spcBef>
              <a:buFontTx/>
              <a:buNone/>
              <a:defRPr/>
            </a:pPr>
            <a:endParaRPr lang="pt-PT" altLang="en-US" sz="1800" b="0">
              <a:cs typeface="Arial" charset="0"/>
            </a:endParaRPr>
          </a:p>
          <a:p>
            <a:pPr marL="285750" indent="-285750" eaLnBrk="1" hangingPunct="1">
              <a:spcBef>
                <a:spcPct val="0"/>
              </a:spcBef>
              <a:defRPr/>
            </a:pPr>
            <a:r>
              <a:rPr lang="en-US" altLang="en-US" sz="1800" b="0">
                <a:cs typeface="Arial" charset="0"/>
              </a:rPr>
              <a:t>Navigation/locomotion in VR systems:</a:t>
            </a:r>
          </a:p>
          <a:p>
            <a:pPr marL="285750" indent="-285750" eaLnBrk="1" hangingPunct="1">
              <a:spcBef>
                <a:spcPct val="0"/>
              </a:spcBef>
              <a:defRPr/>
            </a:pPr>
            <a:endParaRPr lang="en-US" altLang="en-US" sz="1800" b="0">
              <a:cs typeface="Arial" charset="0"/>
            </a:endParaRPr>
          </a:p>
          <a:p>
            <a:pPr eaLnBrk="1" hangingPunct="1">
              <a:spcBef>
                <a:spcPct val="0"/>
              </a:spcBef>
              <a:buFontTx/>
              <a:buNone/>
              <a:defRPr/>
            </a:pPr>
            <a:r>
              <a:rPr lang="en-US" altLang="en-US" sz="1800" b="0">
                <a:cs typeface="Arial" charset="0"/>
              </a:rPr>
              <a:t>              Magical metaphor -&gt; “teleportation”</a:t>
            </a:r>
          </a:p>
          <a:p>
            <a:pPr marL="285750" indent="-285750" eaLnBrk="1" hangingPunct="1">
              <a:spcBef>
                <a:spcPct val="0"/>
              </a:spcBef>
              <a:defRPr/>
            </a:pPr>
            <a:endParaRPr lang="en-US" altLang="en-US" sz="1800" b="0">
              <a:cs typeface="Arial" charset="0"/>
            </a:endParaRPr>
          </a:p>
          <a:p>
            <a:pPr eaLnBrk="1" hangingPunct="1">
              <a:spcBef>
                <a:spcPct val="0"/>
              </a:spcBef>
              <a:buFontTx/>
              <a:buNone/>
              <a:defRPr/>
            </a:pPr>
            <a:r>
              <a:rPr lang="en-US" altLang="en-US" sz="1800" b="0">
                <a:cs typeface="Arial" charset="0"/>
              </a:rPr>
              <a:t>              Less magical (more literal) -&gt; “physically” walking</a:t>
            </a:r>
          </a:p>
          <a:p>
            <a:pPr eaLnBrk="1" hangingPunct="1">
              <a:spcBef>
                <a:spcPct val="0"/>
              </a:spcBef>
              <a:defRPr/>
            </a:pPr>
            <a:endParaRPr lang="en-US" altLang="en-US" sz="1800" b="0">
              <a:cs typeface="Arial" charset="0"/>
            </a:endParaRPr>
          </a:p>
          <a:p>
            <a:pPr eaLnBrk="1" hangingPunct="1">
              <a:spcBef>
                <a:spcPct val="0"/>
              </a:spcBef>
              <a:buFontTx/>
              <a:buNone/>
              <a:defRPr/>
            </a:pPr>
            <a:endParaRPr lang="en-US" altLang="en-US" sz="1800" b="0">
              <a:cs typeface="Arial" charset="0"/>
            </a:endParaRPr>
          </a:p>
          <a:p>
            <a:pPr eaLnBrk="1" hangingPunct="1">
              <a:spcBef>
                <a:spcPct val="0"/>
              </a:spcBef>
              <a:buFontTx/>
              <a:buNone/>
              <a:defRPr/>
            </a:pPr>
            <a:endParaRPr lang="en-US" altLang="en-US" sz="1800" b="0">
              <a:cs typeface="Arial" charset="0"/>
            </a:endParaRPr>
          </a:p>
          <a:p>
            <a:pPr eaLnBrk="1" hangingPunct="1">
              <a:spcBef>
                <a:spcPct val="0"/>
              </a:spcBef>
              <a:defRPr/>
            </a:pPr>
            <a:endParaRPr lang="pt-PT" altLang="en-US" sz="1800" b="0">
              <a:cs typeface="Arial" charset="0"/>
            </a:endParaRPr>
          </a:p>
        </p:txBody>
      </p:sp>
      <p:pic>
        <p:nvPicPr>
          <p:cNvPr id="20487" name="Picture 2">
            <a:extLst>
              <a:ext uri="{FF2B5EF4-FFF2-40B4-BE49-F238E27FC236}">
                <a16:creationId xmlns:a16="http://schemas.microsoft.com/office/drawing/2014/main" id="{11635AAB-4381-4935-BCDA-EB15E5880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2492375"/>
            <a:ext cx="2195512" cy="166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8" name="Picture 7">
            <a:extLst>
              <a:ext uri="{FF2B5EF4-FFF2-40B4-BE49-F238E27FC236}">
                <a16:creationId xmlns:a16="http://schemas.microsoft.com/office/drawing/2014/main" id="{B339C157-1D4C-4C66-9E1E-03A648619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336" r="28951" b="4292"/>
          <a:stretch>
            <a:fillRect/>
          </a:stretch>
        </p:blipFill>
        <p:spPr bwMode="auto">
          <a:xfrm>
            <a:off x="6948488" y="4048125"/>
            <a:ext cx="2195512"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Marcador de Posição do Número do Diapositivo 3">
            <a:extLst>
              <a:ext uri="{FF2B5EF4-FFF2-40B4-BE49-F238E27FC236}">
                <a16:creationId xmlns:a16="http://schemas.microsoft.com/office/drawing/2014/main" id="{012CA3F4-DA03-42E1-821E-D40BD17C4333}"/>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6448B27-246A-48F0-892A-C50E3E7F0B8E}" type="slidenum">
              <a:rPr lang="en-GB" altLang="en-US" sz="1400" smtClean="0"/>
              <a:pPr>
                <a:spcBef>
                  <a:spcPct val="0"/>
                </a:spcBef>
                <a:buFontTx/>
                <a:buNone/>
              </a:pPr>
              <a:t>19</a:t>
            </a:fld>
            <a:endParaRPr lang="en-GB" altLang="en-US" sz="1400"/>
          </a:p>
        </p:txBody>
      </p:sp>
      <p:sp>
        <p:nvSpPr>
          <p:cNvPr id="5" name="Content Placeholder 5">
            <a:extLst>
              <a:ext uri="{FF2B5EF4-FFF2-40B4-BE49-F238E27FC236}">
                <a16:creationId xmlns:a16="http://schemas.microsoft.com/office/drawing/2014/main" id="{BB42487B-3DB6-42A2-9009-79B7B80DB904}"/>
              </a:ext>
            </a:extLst>
          </p:cNvPr>
          <p:cNvSpPr>
            <a:spLocks noGrp="1"/>
          </p:cNvSpPr>
          <p:nvPr>
            <p:ph idx="1"/>
          </p:nvPr>
        </p:nvSpPr>
        <p:spPr>
          <a:xfrm>
            <a:off x="395288" y="1268413"/>
            <a:ext cx="8748712" cy="5040312"/>
          </a:xfrm>
        </p:spPr>
        <p:txBody>
          <a:bodyPr>
            <a:noAutofit/>
          </a:bodyPr>
          <a:lstStyle/>
          <a:p>
            <a:pPr lvl="1">
              <a:buFont typeface="Arial" panose="020B0604020202020204" pitchFamily="34" charset="0"/>
              <a:buChar char="•"/>
              <a:defRPr/>
            </a:pPr>
            <a:endParaRPr lang="en-US" sz="2000">
              <a:cs typeface="Calibri" panose="020F0502020204030204" pitchFamily="34" charset="0"/>
            </a:endParaRPr>
          </a:p>
          <a:p>
            <a:pPr>
              <a:buFont typeface="Arial" panose="020B0604020202020204" pitchFamily="34" charset="0"/>
              <a:buChar char="•"/>
              <a:defRPr/>
            </a:pPr>
            <a:r>
              <a:rPr lang="en-US" sz="2000">
                <a:cs typeface="Calibri" panose="020F0502020204030204" pitchFamily="34" charset="0"/>
              </a:rPr>
              <a:t>A conceptual model is a </a:t>
            </a:r>
            <a:r>
              <a:rPr lang="en-US" sz="2000" b="1">
                <a:cs typeface="Calibri" panose="020F0502020204030204" pitchFamily="34" charset="0"/>
              </a:rPr>
              <a:t>high-level description </a:t>
            </a:r>
            <a:r>
              <a:rPr lang="en-US" sz="2000">
                <a:cs typeface="Calibri" panose="020F0502020204030204" pitchFamily="34" charset="0"/>
              </a:rPr>
              <a:t>of a product in terms of:</a:t>
            </a:r>
          </a:p>
          <a:p>
            <a:pPr lvl="1">
              <a:buFontTx/>
              <a:buChar char="-"/>
              <a:defRPr/>
            </a:pPr>
            <a:r>
              <a:rPr lang="en-US" sz="2000">
                <a:cs typeface="Calibri" panose="020F0502020204030204" pitchFamily="34" charset="0"/>
              </a:rPr>
              <a:t>what users can do with it </a:t>
            </a:r>
          </a:p>
          <a:p>
            <a:pPr lvl="1">
              <a:buFontTx/>
              <a:buChar char="-"/>
              <a:defRPr/>
            </a:pPr>
            <a:r>
              <a:rPr lang="en-US" sz="2000">
                <a:cs typeface="Calibri" panose="020F0502020204030204" pitchFamily="34" charset="0"/>
              </a:rPr>
              <a:t>the concepts they need to understand how to interact with it</a:t>
            </a:r>
          </a:p>
          <a:p>
            <a:pPr>
              <a:buFont typeface="Arial" panose="020B0604020202020204" pitchFamily="34" charset="0"/>
              <a:buChar char="•"/>
              <a:defRPr/>
            </a:pPr>
            <a:endParaRPr lang="en-US" sz="1800">
              <a:cs typeface="Calibri" panose="020F0502020204030204" pitchFamily="34" charset="0"/>
            </a:endParaRPr>
          </a:p>
          <a:p>
            <a:pPr>
              <a:buFont typeface="Arial" panose="020B0604020202020204" pitchFamily="34" charset="0"/>
              <a:buChar char="•"/>
              <a:defRPr/>
            </a:pPr>
            <a:r>
              <a:rPr lang="en-US" sz="2000">
                <a:cs typeface="Calibri" panose="020F0502020204030204" pitchFamily="34" charset="0"/>
              </a:rPr>
              <a:t>Developing a conceptual model involves:</a:t>
            </a:r>
          </a:p>
          <a:p>
            <a:pPr marL="0" indent="0">
              <a:buFontTx/>
              <a:buNone/>
              <a:defRPr/>
            </a:pPr>
            <a:r>
              <a:rPr lang="en-US" sz="1800">
                <a:cs typeface="Calibri" panose="020F0502020204030204" pitchFamily="34" charset="0"/>
              </a:rPr>
              <a:t>	- Understanding the problem space</a:t>
            </a:r>
          </a:p>
          <a:p>
            <a:pPr marL="0" indent="0">
              <a:buFontTx/>
              <a:buNone/>
              <a:defRPr/>
            </a:pPr>
            <a:r>
              <a:rPr lang="en-US" sz="1800">
                <a:cs typeface="Calibri" panose="020F0502020204030204" pitchFamily="34" charset="0"/>
              </a:rPr>
              <a:t>	- Specifying how the proposed design will support users </a:t>
            </a:r>
          </a:p>
          <a:p>
            <a:pPr marL="0" indent="0">
              <a:buFontTx/>
              <a:buNone/>
              <a:defRPr/>
            </a:pPr>
            <a:endParaRPr lang="en-US" sz="1800">
              <a:cs typeface="Calibri" panose="020F0502020204030204" pitchFamily="34" charset="0"/>
            </a:endParaRPr>
          </a:p>
          <a:p>
            <a:pPr>
              <a:buFont typeface="Arial" panose="020B0604020202020204" pitchFamily="34" charset="0"/>
              <a:buChar char="•"/>
              <a:defRPr/>
            </a:pPr>
            <a:r>
              <a:rPr lang="en-US" sz="2000">
                <a:cs typeface="Calibri" panose="020F0502020204030204" pitchFamily="34" charset="0"/>
              </a:rPr>
              <a:t>Conceptual models </a:t>
            </a:r>
            <a:r>
              <a:rPr lang="en-US" sz="2000" b="1">
                <a:cs typeface="Calibri" panose="020F0502020204030204" pitchFamily="34" charset="0"/>
              </a:rPr>
              <a:t>must foster good mental models </a:t>
            </a:r>
          </a:p>
          <a:p>
            <a:pPr>
              <a:buFont typeface="Arial" panose="020B0604020202020204" pitchFamily="34" charset="0"/>
              <a:buChar char="•"/>
              <a:defRPr/>
            </a:pPr>
            <a:endParaRPr lang="en-US" sz="1800">
              <a:cs typeface="Calibri" panose="020F0502020204030204" pitchFamily="34" charset="0"/>
            </a:endParaRPr>
          </a:p>
          <a:p>
            <a:pPr>
              <a:buFont typeface="Arial" panose="020B0604020202020204" pitchFamily="34" charset="0"/>
              <a:buChar char="•"/>
              <a:defRPr/>
            </a:pPr>
            <a:r>
              <a:rPr lang="en-US" sz="2000">
                <a:cs typeface="Calibri" panose="020F0502020204030204" pitchFamily="34" charset="0"/>
              </a:rPr>
              <a:t>Paradigms, visions, theories, models, and frameworks </a:t>
            </a:r>
          </a:p>
          <a:p>
            <a:pPr marL="457200" lvl="1" indent="0">
              <a:buFontTx/>
              <a:buNone/>
              <a:defRPr/>
            </a:pPr>
            <a:r>
              <a:rPr lang="en-US" sz="1800">
                <a:cs typeface="Calibri" panose="020F0502020204030204" pitchFamily="34" charset="0"/>
              </a:rPr>
              <a:t>- Provide ways of framing design and research</a:t>
            </a:r>
          </a:p>
          <a:p>
            <a:pPr>
              <a:buFont typeface="Arial" panose="020B0604020202020204" pitchFamily="34" charset="0"/>
              <a:buChar char="•"/>
              <a:defRPr/>
            </a:pPr>
            <a:endParaRPr lang="en-US" sz="2000"/>
          </a:p>
        </p:txBody>
      </p:sp>
      <p:sp>
        <p:nvSpPr>
          <p:cNvPr id="4" name="Title 3">
            <a:extLst>
              <a:ext uri="{FF2B5EF4-FFF2-40B4-BE49-F238E27FC236}">
                <a16:creationId xmlns:a16="http://schemas.microsoft.com/office/drawing/2014/main" id="{44914509-0EDC-4605-8E0E-B32C467B98FF}"/>
              </a:ext>
            </a:extLst>
          </p:cNvPr>
          <p:cNvSpPr>
            <a:spLocks noGrp="1"/>
          </p:cNvSpPr>
          <p:nvPr>
            <p:ph type="title"/>
          </p:nvPr>
        </p:nvSpPr>
        <p:spPr>
          <a:xfrm>
            <a:off x="457200" y="236930"/>
            <a:ext cx="8229600" cy="1143000"/>
          </a:xfrm>
        </p:spPr>
        <p:txBody>
          <a:bodyPr/>
          <a:lstStyle/>
          <a:p>
            <a:pPr algn="l"/>
            <a:r>
              <a:rPr lang="en-US" sz="2400" b="1">
                <a:cs typeface="Calibri" panose="020F0502020204030204" pitchFamily="34" charset="0"/>
              </a:rPr>
              <a:t>Conceptual models –  the take away</a:t>
            </a:r>
            <a:endParaRPr 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03ABF3B-8D47-495E-A186-31420604A4C0}"/>
              </a:ext>
            </a:extLst>
          </p:cNvPr>
          <p:cNvSpPr>
            <a:spLocks noGrp="1" noChangeArrowheads="1"/>
          </p:cNvSpPr>
          <p:nvPr>
            <p:ph type="ctrTitle"/>
          </p:nvPr>
        </p:nvSpPr>
        <p:spPr>
          <a:xfrm>
            <a:off x="884742" y="1375553"/>
            <a:ext cx="7772400" cy="1470025"/>
          </a:xfrm>
        </p:spPr>
        <p:txBody>
          <a:bodyPr/>
          <a:lstStyle/>
          <a:p>
            <a:pPr eaLnBrk="1" hangingPunct="1"/>
            <a:r>
              <a:rPr lang="en-US" altLang="en-US" sz="2400" b="1">
                <a:cs typeface="Calibri" panose="020F0502020204030204" pitchFamily="34" charset="0"/>
              </a:rPr>
              <a:t>From the User to the UI</a:t>
            </a:r>
            <a:br>
              <a:rPr lang="en-US" altLang="en-US" sz="2400">
                <a:cs typeface="Calibri" panose="020F0502020204030204" pitchFamily="34" charset="0"/>
              </a:rPr>
            </a:br>
            <a:r>
              <a:rPr lang="en-US" altLang="en-US" sz="2400">
                <a:cs typeface="Calibri" panose="020F0502020204030204" pitchFamily="34" charset="0"/>
              </a:rPr>
              <a:t>Mental and conceptual models</a:t>
            </a:r>
          </a:p>
        </p:txBody>
      </p:sp>
      <p:sp>
        <p:nvSpPr>
          <p:cNvPr id="4105" name="Text Box 13">
            <a:extLst>
              <a:ext uri="{FF2B5EF4-FFF2-40B4-BE49-F238E27FC236}">
                <a16:creationId xmlns:a16="http://schemas.microsoft.com/office/drawing/2014/main" id="{DE980A47-9FD2-4609-B846-970B62A0EEF1}"/>
              </a:ext>
            </a:extLst>
          </p:cNvPr>
          <p:cNvSpPr txBox="1">
            <a:spLocks noChangeArrowheads="1"/>
          </p:cNvSpPr>
          <p:nvPr/>
        </p:nvSpPr>
        <p:spPr bwMode="auto">
          <a:xfrm>
            <a:off x="793750" y="6402388"/>
            <a:ext cx="782478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600"/>
              <a:t> </a:t>
            </a:r>
            <a:r>
              <a:rPr lang="en-US" altLang="en-US" sz="1600"/>
              <a:t>Human-Computer Interaction                                   </a:t>
            </a:r>
            <a:r>
              <a:rPr lang="pt-PT" altLang="en-US" sz="1600"/>
              <a:t>Beatriz Sousa Santos 2025</a:t>
            </a:r>
          </a:p>
        </p:txBody>
      </p:sp>
      <p:sp>
        <p:nvSpPr>
          <p:cNvPr id="6" name="Rectangle 5">
            <a:extLst>
              <a:ext uri="{FF2B5EF4-FFF2-40B4-BE49-F238E27FC236}">
                <a16:creationId xmlns:a16="http://schemas.microsoft.com/office/drawing/2014/main" id="{ABF88B4B-4F7C-423D-8A40-97B8C2E9D580}"/>
              </a:ext>
            </a:extLst>
          </p:cNvPr>
          <p:cNvSpPr/>
          <p:nvPr/>
        </p:nvSpPr>
        <p:spPr>
          <a:xfrm>
            <a:off x="2711450" y="5771237"/>
            <a:ext cx="4572000" cy="800219"/>
          </a:xfrm>
          <a:prstGeom prst="rect">
            <a:avLst/>
          </a:prstGeom>
        </p:spPr>
        <p:txBody>
          <a:bodyPr>
            <a:spAutoFit/>
          </a:bodyPr>
          <a:lstStyle/>
          <a:p>
            <a:r>
              <a:rPr lang="en-US" sz="1400" b="0">
                <a:hlinkClick r:id="rId3"/>
              </a:rPr>
              <a:t>https://www.nngroup.com/articles/mental-models/</a:t>
            </a:r>
            <a:endParaRPr lang="en-US" sz="1400" b="0"/>
          </a:p>
          <a:p>
            <a:endParaRPr lang="en-US" sz="1400" b="0"/>
          </a:p>
          <a:p>
            <a:endParaRPr lang="en-US"/>
          </a:p>
        </p:txBody>
      </p:sp>
      <p:pic>
        <p:nvPicPr>
          <p:cNvPr id="8" name="Picture 7">
            <a:extLst>
              <a:ext uri="{FF2B5EF4-FFF2-40B4-BE49-F238E27FC236}">
                <a16:creationId xmlns:a16="http://schemas.microsoft.com/office/drawing/2014/main" id="{AE829D19-90CD-4E2B-9038-303E3A27E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967" y="3014647"/>
            <a:ext cx="2333951" cy="2553056"/>
          </a:xfrm>
          <a:prstGeom prst="rect">
            <a:avLst/>
          </a:prstGeom>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5B589-2E86-4683-93BC-904E1C6F7CAB}"/>
              </a:ext>
            </a:extLst>
          </p:cNvPr>
          <p:cNvSpPr>
            <a:spLocks noGrp="1"/>
          </p:cNvSpPr>
          <p:nvPr>
            <p:ph idx="1"/>
          </p:nvPr>
        </p:nvSpPr>
        <p:spPr>
          <a:xfrm>
            <a:off x="518864" y="3982243"/>
            <a:ext cx="8229600" cy="4525963"/>
          </a:xfrm>
        </p:spPr>
        <p:txBody>
          <a:bodyPr/>
          <a:lstStyle/>
          <a:p>
            <a:pPr marL="0" indent="0">
              <a:buNone/>
            </a:pPr>
            <a:r>
              <a:rPr lang="en-US" sz="2000"/>
              <a:t>How can we create a UI with an adequate conceptual model?</a:t>
            </a:r>
          </a:p>
        </p:txBody>
      </p:sp>
      <p:sp>
        <p:nvSpPr>
          <p:cNvPr id="4" name="Slide Number Placeholder 3">
            <a:extLst>
              <a:ext uri="{FF2B5EF4-FFF2-40B4-BE49-F238E27FC236}">
                <a16:creationId xmlns:a16="http://schemas.microsoft.com/office/drawing/2014/main" id="{9D551C11-DFB7-4753-9FD2-4E8DDB303768}"/>
              </a:ext>
            </a:extLst>
          </p:cNvPr>
          <p:cNvSpPr>
            <a:spLocks noGrp="1"/>
          </p:cNvSpPr>
          <p:nvPr>
            <p:ph type="sldNum" sz="quarter" idx="12"/>
          </p:nvPr>
        </p:nvSpPr>
        <p:spPr/>
        <p:txBody>
          <a:bodyPr/>
          <a:lstStyle/>
          <a:p>
            <a:pPr>
              <a:defRPr/>
            </a:pPr>
            <a:fld id="{43F61608-C54F-429D-A395-184057BA4E1C}" type="slidenum">
              <a:rPr lang="en-GB" altLang="en-US" smtClean="0"/>
              <a:pPr>
                <a:defRPr/>
              </a:pPr>
              <a:t>20</a:t>
            </a:fld>
            <a:endParaRPr lang="en-GB" altLang="en-US"/>
          </a:p>
        </p:txBody>
      </p:sp>
    </p:spTree>
    <p:extLst>
      <p:ext uri="{BB962C8B-B14F-4D97-AF65-F5344CB8AC3E}">
        <p14:creationId xmlns:p14="http://schemas.microsoft.com/office/powerpoint/2010/main" val="793778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03ABF3B-8D47-495E-A186-31420604A4C0}"/>
              </a:ext>
            </a:extLst>
          </p:cNvPr>
          <p:cNvSpPr>
            <a:spLocks noGrp="1" noChangeArrowheads="1"/>
          </p:cNvSpPr>
          <p:nvPr>
            <p:ph type="ctrTitle"/>
          </p:nvPr>
        </p:nvSpPr>
        <p:spPr>
          <a:xfrm>
            <a:off x="1111250" y="2051745"/>
            <a:ext cx="7772400" cy="1470025"/>
          </a:xfrm>
        </p:spPr>
        <p:txBody>
          <a:bodyPr/>
          <a:lstStyle/>
          <a:p>
            <a:pPr eaLnBrk="1" hangingPunct="1"/>
            <a:r>
              <a:rPr lang="en-US" altLang="en-US" sz="2400">
                <a:cs typeface="Calibri" panose="020F0502020204030204" pitchFamily="34" charset="0"/>
              </a:rPr>
              <a:t>For the development of interactive systems</a:t>
            </a:r>
          </a:p>
        </p:txBody>
      </p:sp>
      <p:sp>
        <p:nvSpPr>
          <p:cNvPr id="4105" name="Text Box 13">
            <a:extLst>
              <a:ext uri="{FF2B5EF4-FFF2-40B4-BE49-F238E27FC236}">
                <a16:creationId xmlns:a16="http://schemas.microsoft.com/office/drawing/2014/main" id="{DE980A47-9FD2-4609-B846-970B62A0EEF1}"/>
              </a:ext>
            </a:extLst>
          </p:cNvPr>
          <p:cNvSpPr txBox="1">
            <a:spLocks noChangeArrowheads="1"/>
          </p:cNvSpPr>
          <p:nvPr/>
        </p:nvSpPr>
        <p:spPr bwMode="auto">
          <a:xfrm>
            <a:off x="793750" y="6402388"/>
            <a:ext cx="2423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600"/>
              <a:t> </a:t>
            </a:r>
          </a:p>
        </p:txBody>
      </p:sp>
      <p:sp>
        <p:nvSpPr>
          <p:cNvPr id="4" name="Rectangle 3">
            <a:extLst>
              <a:ext uri="{FF2B5EF4-FFF2-40B4-BE49-F238E27FC236}">
                <a16:creationId xmlns:a16="http://schemas.microsoft.com/office/drawing/2014/main" id="{35CC785E-292F-4FEF-BAFD-7C121E62D540}"/>
              </a:ext>
            </a:extLst>
          </p:cNvPr>
          <p:cNvSpPr/>
          <p:nvPr/>
        </p:nvSpPr>
        <p:spPr>
          <a:xfrm>
            <a:off x="4057275" y="2040754"/>
            <a:ext cx="1720343" cy="646331"/>
          </a:xfrm>
          <a:prstGeom prst="rect">
            <a:avLst/>
          </a:prstGeom>
        </p:spPr>
        <p:txBody>
          <a:bodyPr wrap="none">
            <a:spAutoFit/>
          </a:bodyPr>
          <a:lstStyle/>
          <a:p>
            <a:r>
              <a:rPr lang="en-US" altLang="en-US" sz="3600">
                <a:solidFill>
                  <a:schemeClr val="tx2"/>
                </a:solidFill>
                <a:latin typeface="Calibri" panose="020F0502020204030204" pitchFamily="34" charset="0"/>
                <a:ea typeface="+mj-ea"/>
                <a:cs typeface="Calibri" panose="020F0502020204030204" pitchFamily="34" charset="0"/>
              </a:rPr>
              <a:t>Models </a:t>
            </a:r>
            <a:endParaRPr lang="en-US" sz="3600">
              <a:solidFill>
                <a:schemeClr val="tx2"/>
              </a:solidFill>
              <a:latin typeface="Calibri" panose="020F0502020204030204" pitchFamily="34" charset="0"/>
              <a:ea typeface="+mj-ea"/>
              <a:cs typeface="Calibri" panose="020F0502020204030204" pitchFamily="34" charset="0"/>
            </a:endParaRPr>
          </a:p>
        </p:txBody>
      </p:sp>
      <p:sp>
        <p:nvSpPr>
          <p:cNvPr id="6" name="Rectangle 5">
            <a:extLst>
              <a:ext uri="{FF2B5EF4-FFF2-40B4-BE49-F238E27FC236}">
                <a16:creationId xmlns:a16="http://schemas.microsoft.com/office/drawing/2014/main" id="{ABF88B4B-4F7C-423D-8A40-97B8C2E9D580}"/>
              </a:ext>
            </a:extLst>
          </p:cNvPr>
          <p:cNvSpPr/>
          <p:nvPr/>
        </p:nvSpPr>
        <p:spPr>
          <a:xfrm>
            <a:off x="2627784" y="5949280"/>
            <a:ext cx="5652120" cy="307777"/>
          </a:xfrm>
          <a:prstGeom prst="rect">
            <a:avLst/>
          </a:prstGeom>
        </p:spPr>
        <p:txBody>
          <a:bodyPr wrap="square">
            <a:spAutoFit/>
          </a:bodyPr>
          <a:lstStyle/>
          <a:p>
            <a:r>
              <a:rPr lang="en-US" sz="1400" b="0">
                <a:hlinkClick r:id="rId2"/>
              </a:rPr>
              <a:t>What is The Interactive Design Process? | </a:t>
            </a:r>
            <a:r>
              <a:rPr lang="en-US" sz="1400" b="0" err="1">
                <a:hlinkClick r:id="rId2"/>
              </a:rPr>
              <a:t>IxDF</a:t>
            </a:r>
            <a:endParaRPr lang="en-US" sz="1400" b="0"/>
          </a:p>
        </p:txBody>
      </p:sp>
      <p:pic>
        <p:nvPicPr>
          <p:cNvPr id="7" name="Picture 6" descr="A diagram of a process&#10;&#10;Description automatically generated">
            <a:extLst>
              <a:ext uri="{FF2B5EF4-FFF2-40B4-BE49-F238E27FC236}">
                <a16:creationId xmlns:a16="http://schemas.microsoft.com/office/drawing/2014/main" id="{1EFEC8C9-94A3-475D-B2B8-773EEBFF13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211" y="3213999"/>
            <a:ext cx="3421578" cy="2596911"/>
          </a:xfrm>
          <a:prstGeom prst="rect">
            <a:avLst/>
          </a:prstGeom>
        </p:spPr>
      </p:pic>
    </p:spTree>
    <p:extLst>
      <p:ext uri="{BB962C8B-B14F-4D97-AF65-F5344CB8AC3E}">
        <p14:creationId xmlns:p14="http://schemas.microsoft.com/office/powerpoint/2010/main" val="357481043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4C319C-5EBE-48CB-82BE-F7451A164357}"/>
              </a:ext>
            </a:extLst>
          </p:cNvPr>
          <p:cNvSpPr>
            <a:spLocks noGrp="1"/>
          </p:cNvSpPr>
          <p:nvPr>
            <p:ph type="sldNum" sz="quarter" idx="12"/>
          </p:nvPr>
        </p:nvSpPr>
        <p:spPr/>
        <p:txBody>
          <a:bodyPr/>
          <a:lstStyle/>
          <a:p>
            <a:fld id="{EF523CEC-1C45-42E5-82BE-971E6A011CF4}" type="slidenum">
              <a:rPr lang="en-US" smtClean="0"/>
              <a:t>22</a:t>
            </a:fld>
            <a:endParaRPr lang="en-US"/>
          </a:p>
        </p:txBody>
      </p:sp>
      <p:sp>
        <p:nvSpPr>
          <p:cNvPr id="6" name="Rectângulo 1">
            <a:extLst>
              <a:ext uri="{FF2B5EF4-FFF2-40B4-BE49-F238E27FC236}">
                <a16:creationId xmlns:a16="http://schemas.microsoft.com/office/drawing/2014/main" id="{931971EA-767A-4D35-A2E0-66A4CEF0C95F}"/>
              </a:ext>
            </a:extLst>
          </p:cNvPr>
          <p:cNvSpPr>
            <a:spLocks noGrp="1"/>
          </p:cNvSpPr>
          <p:nvPr>
            <p:ph type="title"/>
          </p:nvPr>
        </p:nvSpPr>
        <p:spPr>
          <a:xfrm>
            <a:off x="431617" y="477876"/>
            <a:ext cx="8229600" cy="461665"/>
          </a:xfrm>
          <a:prstGeom prst="rect">
            <a:avLst/>
          </a:prstGeom>
        </p:spPr>
        <p:txBody>
          <a:bodyPr>
            <a:spAutoFit/>
          </a:bodyPr>
          <a:lstStyle/>
          <a:p>
            <a:pPr algn="l" eaLnBrk="0" hangingPunct="0">
              <a:spcBef>
                <a:spcPct val="20000"/>
              </a:spcBef>
              <a:defRPr/>
            </a:pPr>
            <a:r>
              <a:rPr lang="en-US" sz="2400" b="1">
                <a:latin typeface="+mj-lt"/>
                <a:ea typeface="+mj-ea"/>
                <a:cs typeface="+mj-cs"/>
              </a:rPr>
              <a:t>Requirement analysis </a:t>
            </a:r>
            <a:r>
              <a:rPr lang="en-US" sz="2400" b="1"/>
              <a:t>for</a:t>
            </a:r>
            <a:r>
              <a:rPr lang="en-US" sz="2400" b="1">
                <a:latin typeface="+mj-lt"/>
                <a:ea typeface="+mj-ea"/>
                <a:cs typeface="+mj-cs"/>
              </a:rPr>
              <a:t> the </a:t>
            </a:r>
            <a:r>
              <a:rPr lang="en-US" sz="2400" b="1"/>
              <a:t>Lab </a:t>
            </a:r>
            <a:r>
              <a:rPr lang="en-US" sz="2400" b="1">
                <a:latin typeface="+mj-lt"/>
                <a:ea typeface="+mj-ea"/>
                <a:cs typeface="+mj-cs"/>
              </a:rPr>
              <a:t>project  </a:t>
            </a:r>
          </a:p>
        </p:txBody>
      </p:sp>
      <p:pic>
        <p:nvPicPr>
          <p:cNvPr id="2" name="Picture 1">
            <a:extLst>
              <a:ext uri="{FF2B5EF4-FFF2-40B4-BE49-F238E27FC236}">
                <a16:creationId xmlns:a16="http://schemas.microsoft.com/office/drawing/2014/main" id="{B6495584-E999-4728-B1A4-A2A10B7EA6DE}"/>
              </a:ext>
            </a:extLst>
          </p:cNvPr>
          <p:cNvPicPr>
            <a:picLocks noChangeAspect="1"/>
          </p:cNvPicPr>
          <p:nvPr/>
        </p:nvPicPr>
        <p:blipFill>
          <a:blip r:embed="rId2"/>
          <a:stretch>
            <a:fillRect/>
          </a:stretch>
        </p:blipFill>
        <p:spPr>
          <a:xfrm>
            <a:off x="610913" y="2387498"/>
            <a:ext cx="2016224" cy="2116368"/>
          </a:xfrm>
          <a:prstGeom prst="rect">
            <a:avLst/>
          </a:prstGeom>
        </p:spPr>
      </p:pic>
      <p:pic>
        <p:nvPicPr>
          <p:cNvPr id="3" name="Picture 2">
            <a:extLst>
              <a:ext uri="{FF2B5EF4-FFF2-40B4-BE49-F238E27FC236}">
                <a16:creationId xmlns:a16="http://schemas.microsoft.com/office/drawing/2014/main" id="{2D3787E3-758C-4CF2-B153-B7FEA10A8960}"/>
              </a:ext>
            </a:extLst>
          </p:cNvPr>
          <p:cNvPicPr>
            <a:picLocks noChangeAspect="1"/>
          </p:cNvPicPr>
          <p:nvPr/>
        </p:nvPicPr>
        <p:blipFill>
          <a:blip r:embed="rId3"/>
          <a:stretch>
            <a:fillRect/>
          </a:stretch>
        </p:blipFill>
        <p:spPr>
          <a:xfrm>
            <a:off x="3203848" y="2531113"/>
            <a:ext cx="2520280" cy="1829139"/>
          </a:xfrm>
          <a:prstGeom prst="rect">
            <a:avLst/>
          </a:prstGeom>
        </p:spPr>
      </p:pic>
      <p:pic>
        <p:nvPicPr>
          <p:cNvPr id="9" name="Picture 8">
            <a:extLst>
              <a:ext uri="{FF2B5EF4-FFF2-40B4-BE49-F238E27FC236}">
                <a16:creationId xmlns:a16="http://schemas.microsoft.com/office/drawing/2014/main" id="{06A41B3F-8AB2-48DC-93B4-E0001FF97CCF}"/>
              </a:ext>
            </a:extLst>
          </p:cNvPr>
          <p:cNvPicPr>
            <a:picLocks noChangeAspect="1"/>
          </p:cNvPicPr>
          <p:nvPr/>
        </p:nvPicPr>
        <p:blipFill>
          <a:blip r:embed="rId4"/>
          <a:stretch>
            <a:fillRect/>
          </a:stretch>
        </p:blipFill>
        <p:spPr>
          <a:xfrm>
            <a:off x="6228184" y="2531113"/>
            <a:ext cx="2520280" cy="1580786"/>
          </a:xfrm>
          <a:prstGeom prst="rect">
            <a:avLst/>
          </a:prstGeom>
        </p:spPr>
      </p:pic>
      <p:sp>
        <p:nvSpPr>
          <p:cNvPr id="10" name="Arrow: Right 9">
            <a:extLst>
              <a:ext uri="{FF2B5EF4-FFF2-40B4-BE49-F238E27FC236}">
                <a16:creationId xmlns:a16="http://schemas.microsoft.com/office/drawing/2014/main" id="{25CBBA36-FD65-4163-9153-A74354CFC296}"/>
              </a:ext>
            </a:extLst>
          </p:cNvPr>
          <p:cNvSpPr/>
          <p:nvPr/>
        </p:nvSpPr>
        <p:spPr bwMode="auto">
          <a:xfrm>
            <a:off x="2771800" y="3371426"/>
            <a:ext cx="359393"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4" name="Arrow: Right 13">
            <a:extLst>
              <a:ext uri="{FF2B5EF4-FFF2-40B4-BE49-F238E27FC236}">
                <a16:creationId xmlns:a16="http://schemas.microsoft.com/office/drawing/2014/main" id="{CE8680A3-B618-46A8-912B-EFB9689A7BCB}"/>
              </a:ext>
            </a:extLst>
          </p:cNvPr>
          <p:cNvSpPr/>
          <p:nvPr/>
        </p:nvSpPr>
        <p:spPr bwMode="auto">
          <a:xfrm>
            <a:off x="5826233" y="3299418"/>
            <a:ext cx="359393" cy="3600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Arrow: Down 10">
            <a:extLst>
              <a:ext uri="{FF2B5EF4-FFF2-40B4-BE49-F238E27FC236}">
                <a16:creationId xmlns:a16="http://schemas.microsoft.com/office/drawing/2014/main" id="{F906EB1F-CA38-49C5-8BF0-934711ACDCB5}"/>
              </a:ext>
            </a:extLst>
          </p:cNvPr>
          <p:cNvSpPr/>
          <p:nvPr/>
        </p:nvSpPr>
        <p:spPr bwMode="auto">
          <a:xfrm rot="2791194">
            <a:off x="6815534" y="4931308"/>
            <a:ext cx="356311" cy="89217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AAC5AE81-3AA5-48EC-9950-E0DE16D0D239}"/>
              </a:ext>
            </a:extLst>
          </p:cNvPr>
          <p:cNvSpPr/>
          <p:nvPr/>
        </p:nvSpPr>
        <p:spPr>
          <a:xfrm>
            <a:off x="598376" y="2018166"/>
            <a:ext cx="7409593" cy="400110"/>
          </a:xfrm>
          <a:prstGeom prst="rect">
            <a:avLst/>
          </a:prstGeom>
        </p:spPr>
        <p:txBody>
          <a:bodyPr wrap="none">
            <a:spAutoFit/>
          </a:bodyPr>
          <a:lstStyle/>
          <a:p>
            <a:pPr marL="285750" indent="-285750" eaLnBrk="1" hangingPunct="1">
              <a:defRPr/>
            </a:pPr>
            <a:r>
              <a:rPr lang="en-US" altLang="en-US" sz="2000">
                <a:cs typeface="Arial" charset="0"/>
              </a:rPr>
              <a:t>    Users                           Contexts of use                      Tasks</a:t>
            </a:r>
          </a:p>
        </p:txBody>
      </p:sp>
      <p:sp>
        <p:nvSpPr>
          <p:cNvPr id="16" name="Rectangle 15">
            <a:extLst>
              <a:ext uri="{FF2B5EF4-FFF2-40B4-BE49-F238E27FC236}">
                <a16:creationId xmlns:a16="http://schemas.microsoft.com/office/drawing/2014/main" id="{7547E564-1208-48F5-BAC9-9D27AD1B02D0}"/>
              </a:ext>
            </a:extLst>
          </p:cNvPr>
          <p:cNvSpPr/>
          <p:nvPr/>
        </p:nvSpPr>
        <p:spPr>
          <a:xfrm>
            <a:off x="2483768" y="5529426"/>
            <a:ext cx="3930884" cy="707886"/>
          </a:xfrm>
          <a:prstGeom prst="rect">
            <a:avLst/>
          </a:prstGeom>
        </p:spPr>
        <p:txBody>
          <a:bodyPr wrap="none">
            <a:spAutoFit/>
          </a:bodyPr>
          <a:lstStyle/>
          <a:p>
            <a:pPr marL="285750" indent="-285750" eaLnBrk="1" hangingPunct="1">
              <a:defRPr/>
            </a:pPr>
            <a:r>
              <a:rPr lang="en-US" altLang="en-US" sz="2000">
                <a:cs typeface="Arial" charset="0"/>
              </a:rPr>
              <a:t>Functional and non-functional </a:t>
            </a:r>
          </a:p>
          <a:p>
            <a:pPr marL="285750" indent="-285750" eaLnBrk="1" hangingPunct="1">
              <a:defRPr/>
            </a:pPr>
            <a:r>
              <a:rPr lang="en-US" altLang="en-US" sz="2000">
                <a:cs typeface="Arial" charset="0"/>
              </a:rPr>
              <a:t>                    requirements </a:t>
            </a:r>
          </a:p>
        </p:txBody>
      </p:sp>
      <p:sp>
        <p:nvSpPr>
          <p:cNvPr id="12" name="Rectangle 11">
            <a:extLst>
              <a:ext uri="{FF2B5EF4-FFF2-40B4-BE49-F238E27FC236}">
                <a16:creationId xmlns:a16="http://schemas.microsoft.com/office/drawing/2014/main" id="{B8007360-FF78-4E05-8A3F-6DD893058FEE}"/>
              </a:ext>
            </a:extLst>
          </p:cNvPr>
          <p:cNvSpPr/>
          <p:nvPr/>
        </p:nvSpPr>
        <p:spPr>
          <a:xfrm>
            <a:off x="409913" y="1137198"/>
            <a:ext cx="3260829" cy="400110"/>
          </a:xfrm>
          <a:prstGeom prst="rect">
            <a:avLst/>
          </a:prstGeom>
        </p:spPr>
        <p:txBody>
          <a:bodyPr wrap="none">
            <a:spAutoFit/>
          </a:bodyPr>
          <a:lstStyle/>
          <a:p>
            <a:pPr marL="285750" indent="-285750" eaLnBrk="1" hangingPunct="1">
              <a:defRPr/>
            </a:pPr>
            <a:r>
              <a:rPr lang="en-US" altLang="en-US" sz="2000" b="0">
                <a:cs typeface="Arial" charset="0"/>
              </a:rPr>
              <a:t>What </a:t>
            </a:r>
            <a:r>
              <a:rPr lang="en-US" altLang="en-US" sz="2000">
                <a:cs typeface="Arial" charset="0"/>
              </a:rPr>
              <a:t>models</a:t>
            </a:r>
            <a:r>
              <a:rPr lang="en-US" altLang="en-US" sz="2000" b="0">
                <a:cs typeface="Arial" charset="0"/>
              </a:rPr>
              <a:t> can we use?</a:t>
            </a:r>
          </a:p>
        </p:txBody>
      </p:sp>
      <p:sp>
        <p:nvSpPr>
          <p:cNvPr id="17" name="Rectangle 16">
            <a:extLst>
              <a:ext uri="{FF2B5EF4-FFF2-40B4-BE49-F238E27FC236}">
                <a16:creationId xmlns:a16="http://schemas.microsoft.com/office/drawing/2014/main" id="{F55B2CE4-7637-4BEB-A661-A68F93FFC39D}"/>
              </a:ext>
            </a:extLst>
          </p:cNvPr>
          <p:cNvSpPr/>
          <p:nvPr/>
        </p:nvSpPr>
        <p:spPr>
          <a:xfrm>
            <a:off x="474775" y="4437112"/>
            <a:ext cx="8446736" cy="400110"/>
          </a:xfrm>
          <a:prstGeom prst="rect">
            <a:avLst/>
          </a:prstGeom>
        </p:spPr>
        <p:txBody>
          <a:bodyPr wrap="none">
            <a:spAutoFit/>
          </a:bodyPr>
          <a:lstStyle/>
          <a:p>
            <a:pPr marL="285750" indent="-285750" eaLnBrk="1" hangingPunct="1">
              <a:defRPr/>
            </a:pPr>
            <a:r>
              <a:rPr lang="en-US" altLang="en-US" sz="2000">
                <a:cs typeface="Arial" charset="0"/>
              </a:rPr>
              <a:t>    Personas                            Scenarios                            Task analysis</a:t>
            </a:r>
          </a:p>
        </p:txBody>
      </p:sp>
    </p:spTree>
    <p:extLst>
      <p:ext uri="{BB962C8B-B14F-4D97-AF65-F5344CB8AC3E}">
        <p14:creationId xmlns:p14="http://schemas.microsoft.com/office/powerpoint/2010/main" val="267891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fld id="{DA8DDAA5-D1E8-4A57-B31D-E170596314C4}" type="slidenum">
              <a:rPr lang="en-GB" altLang="en-US" sz="1400" smtClean="0"/>
              <a:pPr eaLnBrk="1" hangingPunct="1">
                <a:spcBef>
                  <a:spcPct val="0"/>
                </a:spcBef>
                <a:buFontTx/>
                <a:buNone/>
                <a:defRPr/>
              </a:pPr>
              <a:t>23</a:t>
            </a:fld>
            <a:endParaRPr lang="en-GB" altLang="en-US" sz="1400"/>
          </a:p>
        </p:txBody>
      </p:sp>
      <p:sp>
        <p:nvSpPr>
          <p:cNvPr id="4099" name="Rectangle 2"/>
          <p:cNvSpPr>
            <a:spLocks noGrp="1" noChangeArrowheads="1"/>
          </p:cNvSpPr>
          <p:nvPr>
            <p:ph type="title"/>
          </p:nvPr>
        </p:nvSpPr>
        <p:spPr/>
        <p:txBody>
          <a:bodyPr/>
          <a:lstStyle/>
          <a:p>
            <a:pPr algn="l" eaLnBrk="1" hangingPunct="1"/>
            <a:r>
              <a:rPr lang="en-US" altLang="en-US" sz="2400" b="1">
                <a:cs typeface="Calibri" panose="020F0502020204030204" pitchFamily="34" charset="0"/>
              </a:rPr>
              <a:t>User Models</a:t>
            </a:r>
          </a:p>
        </p:txBody>
      </p:sp>
      <p:sp>
        <p:nvSpPr>
          <p:cNvPr id="4100" name="Rectangle 3"/>
          <p:cNvSpPr>
            <a:spLocks noGrp="1" noChangeArrowheads="1"/>
          </p:cNvSpPr>
          <p:nvPr>
            <p:ph type="body" idx="1"/>
          </p:nvPr>
        </p:nvSpPr>
        <p:spPr>
          <a:xfrm>
            <a:off x="468313" y="1412875"/>
            <a:ext cx="8229600" cy="4525963"/>
          </a:xfrm>
        </p:spPr>
        <p:txBody>
          <a:bodyPr/>
          <a:lstStyle/>
          <a:p>
            <a:pPr marL="0" indent="0" eaLnBrk="1" hangingPunct="1">
              <a:buNone/>
            </a:pPr>
            <a:endParaRPr lang="en-US" altLang="en-US" sz="2000">
              <a:latin typeface="Calibri" panose="020F0502020204030204" pitchFamily="34" charset="0"/>
              <a:cs typeface="Calibri" panose="020F0502020204030204" pitchFamily="34" charset="0"/>
            </a:endParaRPr>
          </a:p>
          <a:p>
            <a:pPr eaLnBrk="1" hangingPunct="1"/>
            <a:r>
              <a:rPr lang="en-US" altLang="en-US" sz="2000">
                <a:latin typeface="+mj-lt"/>
                <a:cs typeface="Calibri" panose="020F0502020204030204" pitchFamily="34" charset="0"/>
              </a:rPr>
              <a:t>There are several models of the users’ mental, perceptual and motor processes (GOMS, KLM, </a:t>
            </a:r>
            <a:r>
              <a:rPr lang="en-US" altLang="en-US" sz="2000" b="1">
                <a:latin typeface="+mj-lt"/>
                <a:cs typeface="Calibri" panose="020F0502020204030204" pitchFamily="34" charset="0"/>
              </a:rPr>
              <a:t>Fitts’ Law</a:t>
            </a:r>
            <a:r>
              <a:rPr lang="en-US" altLang="en-US" sz="2000">
                <a:latin typeface="+mj-lt"/>
                <a:cs typeface="Calibri" panose="020F0502020204030204" pitchFamily="34" charset="0"/>
              </a:rPr>
              <a:t>…)</a:t>
            </a:r>
          </a:p>
          <a:p>
            <a:pPr marL="0" indent="0" eaLnBrk="1" hangingPunct="1">
              <a:buNone/>
            </a:pPr>
            <a:endParaRPr lang="pt-PT" altLang="en-US" sz="2000" b="1">
              <a:latin typeface="+mj-lt"/>
              <a:cs typeface="Calibri" panose="020F0502020204030204" pitchFamily="34" charset="0"/>
            </a:endParaRPr>
          </a:p>
          <a:p>
            <a:pPr marL="0" indent="0" eaLnBrk="1" hangingPunct="1">
              <a:buNone/>
            </a:pPr>
            <a:endParaRPr lang="pt-PT" altLang="en-US" sz="2000" b="1">
              <a:latin typeface="+mj-lt"/>
              <a:cs typeface="Calibri" panose="020F0502020204030204" pitchFamily="34" charset="0"/>
            </a:endParaRPr>
          </a:p>
          <a:p>
            <a:pPr eaLnBrk="1" hangingPunct="1"/>
            <a:endParaRPr lang="pt-PT" altLang="en-US" sz="2000" b="1">
              <a:latin typeface="+mj-lt"/>
              <a:cs typeface="Calibri" panose="020F0502020204030204" pitchFamily="34" charset="0"/>
            </a:endParaRPr>
          </a:p>
          <a:p>
            <a:pPr eaLnBrk="1" hangingPunct="1"/>
            <a:r>
              <a:rPr lang="pt-PT" altLang="en-US" sz="2000" b="1">
                <a:latin typeface="+mj-lt"/>
                <a:cs typeface="Calibri" panose="020F0502020204030204" pitchFamily="34" charset="0"/>
              </a:rPr>
              <a:t>Personas</a:t>
            </a:r>
            <a:r>
              <a:rPr lang="pt-PT" altLang="en-US" sz="2000">
                <a:latin typeface="+mj-lt"/>
                <a:cs typeface="Calibri" panose="020F0502020204030204" pitchFamily="34" charset="0"/>
              </a:rPr>
              <a:t>- </a:t>
            </a:r>
            <a:r>
              <a:rPr lang="en-US" altLang="en-US" sz="2000">
                <a:latin typeface="+mj-lt"/>
                <a:cs typeface="Calibri" panose="020F0502020204030204" pitchFamily="34" charset="0"/>
              </a:rPr>
              <a:t>fictional characters based upon research in order to represent the different types of users </a:t>
            </a:r>
          </a:p>
          <a:p>
            <a:pPr marL="0" indent="0" eaLnBrk="1" hangingPunct="1">
              <a:buNone/>
            </a:pPr>
            <a:endParaRPr lang="pt-PT" altLang="en-US" sz="2000">
              <a:latin typeface="Calibri" panose="020F0502020204030204" pitchFamily="34" charset="0"/>
              <a:cs typeface="Calibri" panose="020F0502020204030204" pitchFamily="34" charset="0"/>
            </a:endParaRPr>
          </a:p>
          <a:p>
            <a:pPr eaLnBrk="1" hangingPunct="1"/>
            <a:r>
              <a:rPr lang="pt-PT" altLang="en-US" sz="200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120698975"/>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68313" y="260350"/>
            <a:ext cx="8229600" cy="1143000"/>
          </a:xfrm>
        </p:spPr>
        <p:txBody>
          <a:bodyPr/>
          <a:lstStyle/>
          <a:p>
            <a:pPr algn="l"/>
            <a:r>
              <a:rPr lang="en-US" altLang="en-US" sz="2400" b="1">
                <a:cs typeface="Calibri" panose="020F0502020204030204" pitchFamily="34" charset="0"/>
              </a:rPr>
              <a:t>Fitts’s law </a:t>
            </a:r>
            <a:endParaRPr lang="en-US" altLang="en-US" sz="2400">
              <a:cs typeface="Calibri" panose="020F0502020204030204" pitchFamily="34" charset="0"/>
            </a:endParaRPr>
          </a:p>
        </p:txBody>
      </p:sp>
      <p:sp>
        <p:nvSpPr>
          <p:cNvPr id="3" name="Content Placeholder 2"/>
          <p:cNvSpPr>
            <a:spLocks noGrp="1"/>
          </p:cNvSpPr>
          <p:nvPr>
            <p:ph idx="1"/>
          </p:nvPr>
        </p:nvSpPr>
        <p:spPr>
          <a:xfrm>
            <a:off x="457200" y="1600200"/>
            <a:ext cx="8686800" cy="4565650"/>
          </a:xfrm>
        </p:spPr>
        <p:txBody>
          <a:bodyPr/>
          <a:lstStyle/>
          <a:p>
            <a:pPr>
              <a:defRPr/>
            </a:pPr>
            <a:r>
              <a:rPr lang="en-US" sz="2000">
                <a:latin typeface="+mj-lt"/>
                <a:cs typeface="Calibri" panose="020F0502020204030204" pitchFamily="34" charset="0"/>
              </a:rPr>
              <a:t>Empirical model explaining </a:t>
            </a:r>
            <a:r>
              <a:rPr lang="en-US" sz="2000" u="sng">
                <a:latin typeface="+mj-lt"/>
                <a:cs typeface="Calibri" panose="020F0502020204030204" pitchFamily="34" charset="0"/>
              </a:rPr>
              <a:t>speed-accuracy tradeoff </a:t>
            </a:r>
            <a:r>
              <a:rPr lang="en-US" sz="2000">
                <a:latin typeface="+mj-lt"/>
                <a:cs typeface="Calibri" panose="020F0502020204030204" pitchFamily="34" charset="0"/>
              </a:rPr>
              <a:t>characteristics of human muscle movement</a:t>
            </a:r>
          </a:p>
          <a:p>
            <a:pPr>
              <a:defRPr/>
            </a:pPr>
            <a:endParaRPr lang="en-US" sz="2000">
              <a:latin typeface="+mj-lt"/>
              <a:cs typeface="Calibri" panose="020F0502020204030204" pitchFamily="34" charset="0"/>
            </a:endParaRPr>
          </a:p>
          <a:p>
            <a:pPr>
              <a:defRPr/>
            </a:pPr>
            <a:r>
              <a:rPr lang="en-US" sz="2000">
                <a:latin typeface="+mj-lt"/>
                <a:cs typeface="Calibri" panose="020F0502020204030204" pitchFamily="34" charset="0"/>
              </a:rPr>
              <a:t>Estimates the </a:t>
            </a:r>
            <a:r>
              <a:rPr lang="en-US" sz="2000" b="1">
                <a:latin typeface="+mj-lt"/>
                <a:cs typeface="Calibri" panose="020F0502020204030204" pitchFamily="34" charset="0"/>
              </a:rPr>
              <a:t>average time </a:t>
            </a:r>
            <a:r>
              <a:rPr lang="en-US" sz="2000">
                <a:latin typeface="+mj-lt"/>
                <a:cs typeface="Calibri" panose="020F0502020204030204" pitchFamily="34" charset="0"/>
              </a:rPr>
              <a:t>a user takes </a:t>
            </a:r>
            <a:r>
              <a:rPr lang="en-US" sz="2000" b="1">
                <a:latin typeface="+mj-lt"/>
                <a:cs typeface="Calibri" panose="020F0502020204030204" pitchFamily="34" charset="0"/>
              </a:rPr>
              <a:t>to select a target </a:t>
            </a:r>
            <a:r>
              <a:rPr lang="en-US" sz="2000">
                <a:latin typeface="+mj-lt"/>
                <a:cs typeface="Calibri" panose="020F0502020204030204" pitchFamily="34" charset="0"/>
              </a:rPr>
              <a:t>considering the distance (D) from the cursor and the Width (W) of the target:</a:t>
            </a:r>
          </a:p>
          <a:p>
            <a:pPr>
              <a:defRPr/>
            </a:pPr>
            <a:endParaRPr lang="en-US" sz="2000">
              <a:latin typeface="+mj-lt"/>
            </a:endParaRPr>
          </a:p>
          <a:p>
            <a:pPr>
              <a:defRPr/>
            </a:pPr>
            <a:endParaRPr lang="en-US" sz="2000">
              <a:latin typeface="+mj-lt"/>
            </a:endParaRPr>
          </a:p>
          <a:p>
            <a:pPr>
              <a:defRPr/>
            </a:pPr>
            <a:endParaRPr lang="en-US" sz="2000">
              <a:latin typeface="+mj-lt"/>
            </a:endParaRPr>
          </a:p>
          <a:p>
            <a:pPr>
              <a:defRPr/>
            </a:pPr>
            <a:endParaRPr lang="en-US" sz="2000">
              <a:latin typeface="+mj-lt"/>
            </a:endParaRPr>
          </a:p>
          <a:p>
            <a:pPr>
              <a:defRPr/>
            </a:pPr>
            <a:endParaRPr lang="en-US" sz="2000">
              <a:latin typeface="+mj-lt"/>
            </a:endParaRPr>
          </a:p>
          <a:p>
            <a:pPr marL="0" indent="0">
              <a:buFontTx/>
              <a:buNone/>
              <a:defRPr/>
            </a:pPr>
            <a:r>
              <a:rPr lang="en-US" sz="2000">
                <a:latin typeface="+mj-lt"/>
              </a:rPr>
              <a:t>	</a:t>
            </a:r>
          </a:p>
          <a:p>
            <a:pPr marL="0" indent="0">
              <a:buFontTx/>
              <a:buNone/>
              <a:defRPr/>
            </a:pPr>
            <a:r>
              <a:rPr lang="en-US" sz="2000">
                <a:latin typeface="+mj-lt"/>
                <a:cs typeface="Calibri" panose="020F0502020204030204" pitchFamily="34" charset="0"/>
              </a:rPr>
              <a:t>	- The larger the target the easier to select (no fine control needed)</a:t>
            </a:r>
          </a:p>
          <a:p>
            <a:pPr marL="0" indent="0">
              <a:buFontTx/>
              <a:buNone/>
              <a:defRPr/>
            </a:pPr>
            <a:r>
              <a:rPr lang="en-US" sz="2000">
                <a:latin typeface="+mj-lt"/>
                <a:cs typeface="Calibri" panose="020F0502020204030204" pitchFamily="34" charset="0"/>
              </a:rPr>
              <a:t>	- The farther the target from the cursor the longer it will take</a:t>
            </a:r>
            <a:endParaRPr lang="pt-PT">
              <a:latin typeface="+mj-lt"/>
              <a:cs typeface="Calibri" panose="020F0502020204030204" pitchFamily="34" charset="0"/>
            </a:endParaRPr>
          </a:p>
          <a:p>
            <a:pPr>
              <a:defRPr/>
            </a:pPr>
            <a:endParaRPr lang="pt-PT">
              <a:latin typeface="Calibri" panose="020F0502020204030204" pitchFamily="34" charset="0"/>
              <a:cs typeface="Calibri" panose="020F0502020204030204" pitchFamily="34" charset="0"/>
            </a:endParaRPr>
          </a:p>
        </p:txBody>
      </p:sp>
      <p:sp>
        <p:nvSpPr>
          <p:cNvPr id="20484" name="Slide Number Placeholder 3"/>
          <p:cNvSpPr>
            <a:spLocks noGrp="1"/>
          </p:cNvSpPr>
          <p:nvPr>
            <p:ph type="sldNum" sz="quarter" idx="12"/>
          </p:nvPr>
        </p:nvSpPr>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fld id="{37767A2E-5375-40F2-88C0-07B7E30C2E87}" type="slidenum">
              <a:rPr lang="en-GB" altLang="en-US" sz="1400" smtClean="0"/>
              <a:pPr eaLnBrk="1" hangingPunct="1">
                <a:spcBef>
                  <a:spcPct val="0"/>
                </a:spcBef>
                <a:buFontTx/>
                <a:buNone/>
                <a:defRPr/>
              </a:pPr>
              <a:t>24</a:t>
            </a:fld>
            <a:endParaRPr lang="en-GB" altLang="en-US" sz="1400"/>
          </a:p>
        </p:txBody>
      </p:sp>
      <p:sp>
        <p:nvSpPr>
          <p:cNvPr id="21509" name="TextBox 4"/>
          <p:cNvSpPr txBox="1">
            <a:spLocks noChangeArrowheads="1"/>
          </p:cNvSpPr>
          <p:nvPr/>
        </p:nvSpPr>
        <p:spPr bwMode="auto">
          <a:xfrm>
            <a:off x="2757488" y="3949700"/>
            <a:ext cx="1527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pt-PT" altLang="en-US" sz="2000"/>
              <a:t>0.1 log</a:t>
            </a:r>
            <a:r>
              <a:rPr lang="pt-PT" altLang="en-US" sz="2000" baseline="-25000"/>
              <a:t>2</a:t>
            </a:r>
            <a:r>
              <a:rPr lang="pt-PT" altLang="en-US" sz="2000"/>
              <a:t> (D/S + 0.5) (s)</a:t>
            </a:r>
          </a:p>
        </p:txBody>
      </p:sp>
      <p:cxnSp>
        <p:nvCxnSpPr>
          <p:cNvPr id="7" name="Straight Arrow Connector 6"/>
          <p:cNvCxnSpPr/>
          <p:nvPr/>
        </p:nvCxnSpPr>
        <p:spPr>
          <a:xfrm flipV="1">
            <a:off x="6443663" y="6021388"/>
            <a:ext cx="73025"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511" name="Rectangle 1"/>
          <p:cNvSpPr>
            <a:spLocks noChangeArrowheads="1"/>
          </p:cNvSpPr>
          <p:nvPr/>
        </p:nvSpPr>
        <p:spPr bwMode="auto">
          <a:xfrm>
            <a:off x="1547664" y="6293425"/>
            <a:ext cx="734536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pt-PT" altLang="en-US" sz="1600" b="0">
                <a:latin typeface="+mj-lt"/>
                <a:cs typeface="Calibri" panose="020F0502020204030204" pitchFamily="34" charset="0"/>
                <a:hlinkClick r:id="rId3"/>
              </a:rPr>
              <a:t>http://www.interaction-design.org/encyclopedia/fitts_law.html</a:t>
            </a:r>
            <a:endParaRPr lang="pt-PT" altLang="en-US" sz="1600" b="0">
              <a:latin typeface="+mj-lt"/>
              <a:cs typeface="Calibri" panose="020F0502020204030204" pitchFamily="34" charset="0"/>
            </a:endParaRPr>
          </a:p>
          <a:p>
            <a:pPr eaLnBrk="1" hangingPunct="1">
              <a:spcBef>
                <a:spcPct val="0"/>
              </a:spcBef>
              <a:buFontTx/>
              <a:buNone/>
            </a:pPr>
            <a:endParaRPr lang="pt-PT" altLang="en-US" sz="1800"/>
          </a:p>
        </p:txBody>
      </p:sp>
      <p:pic>
        <p:nvPicPr>
          <p:cNvPr id="215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813" y="69850"/>
            <a:ext cx="13525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6075" y="3660326"/>
            <a:ext cx="2668588" cy="1354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7888" y="69850"/>
            <a:ext cx="1262062" cy="1487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1241" y="3558381"/>
            <a:ext cx="331470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17" name="CaixaDeTexto 1"/>
          <p:cNvSpPr txBox="1">
            <a:spLocks noChangeArrowheads="1"/>
          </p:cNvSpPr>
          <p:nvPr/>
        </p:nvSpPr>
        <p:spPr bwMode="auto">
          <a:xfrm>
            <a:off x="6660232" y="4380605"/>
            <a:ext cx="14173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latin typeface="Calibri" panose="020F0502020204030204" pitchFamily="34" charset="0"/>
                <a:cs typeface="Calibri" panose="020F0502020204030204" pitchFamily="34" charset="0"/>
              </a:rPr>
              <a:t>Example:</a:t>
            </a:r>
          </a:p>
          <a:p>
            <a:pPr eaLnBrk="1" hangingPunct="1">
              <a:spcBef>
                <a:spcPct val="0"/>
              </a:spcBef>
              <a:buFontTx/>
              <a:buNone/>
            </a:pPr>
            <a:r>
              <a:rPr lang="en-US" altLang="en-US" sz="1800">
                <a:latin typeface="Calibri" panose="020F0502020204030204" pitchFamily="34" charset="0"/>
                <a:cs typeface="Calibri" panose="020F0502020204030204" pitchFamily="34" charset="0"/>
              </a:rPr>
              <a:t>Minimizing D</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68313" y="260350"/>
            <a:ext cx="8229600" cy="1143000"/>
          </a:xfrm>
        </p:spPr>
        <p:txBody>
          <a:bodyPr/>
          <a:lstStyle/>
          <a:p>
            <a:pPr algn="l"/>
            <a:r>
              <a:rPr lang="en-US" altLang="en-US" sz="2400">
                <a:latin typeface="Calibri" panose="020F0502020204030204" pitchFamily="34" charset="0"/>
                <a:cs typeface="Calibri" panose="020F0502020204030204" pitchFamily="34" charset="0"/>
              </a:rPr>
              <a:t>Example: using Fitts’s law in Virtual Environment research</a:t>
            </a:r>
          </a:p>
        </p:txBody>
      </p:sp>
      <p:sp>
        <p:nvSpPr>
          <p:cNvPr id="3" name="Content Placeholder 2"/>
          <p:cNvSpPr>
            <a:spLocks noGrp="1"/>
          </p:cNvSpPr>
          <p:nvPr>
            <p:ph idx="1"/>
          </p:nvPr>
        </p:nvSpPr>
        <p:spPr>
          <a:xfrm>
            <a:off x="457200" y="1600200"/>
            <a:ext cx="8686800" cy="4565650"/>
          </a:xfrm>
        </p:spPr>
        <p:txBody>
          <a:bodyPr/>
          <a:lstStyle/>
          <a:p>
            <a:pPr>
              <a:defRPr/>
            </a:pPr>
            <a:endParaRPr lang="en-US" sz="2000">
              <a:latin typeface="Calibri" panose="020F0502020204030204" pitchFamily="34" charset="0"/>
              <a:cs typeface="Calibri" panose="020F0502020204030204" pitchFamily="34" charset="0"/>
            </a:endParaRPr>
          </a:p>
          <a:p>
            <a:pPr>
              <a:defRPr/>
            </a:pPr>
            <a:endParaRPr lang="en-US" sz="2000"/>
          </a:p>
          <a:p>
            <a:pPr>
              <a:defRPr/>
            </a:pPr>
            <a:endParaRPr lang="en-US" sz="2000"/>
          </a:p>
          <a:p>
            <a:pPr>
              <a:defRPr/>
            </a:pPr>
            <a:endParaRPr lang="en-US" sz="2000"/>
          </a:p>
          <a:p>
            <a:pPr>
              <a:defRPr/>
            </a:pPr>
            <a:endParaRPr lang="en-US" sz="2000"/>
          </a:p>
          <a:p>
            <a:pPr marL="0" indent="0">
              <a:buFontTx/>
              <a:buNone/>
              <a:defRPr/>
            </a:pPr>
            <a:r>
              <a:rPr lang="en-US" sz="2000"/>
              <a:t>	</a:t>
            </a:r>
            <a:endParaRPr lang="pt-PT">
              <a:latin typeface="Calibri" panose="020F0502020204030204" pitchFamily="34" charset="0"/>
              <a:cs typeface="Calibri" panose="020F0502020204030204" pitchFamily="34" charset="0"/>
            </a:endParaRPr>
          </a:p>
        </p:txBody>
      </p:sp>
      <p:sp>
        <p:nvSpPr>
          <p:cNvPr id="20484" name="Slide Number Placeholder 3"/>
          <p:cNvSpPr>
            <a:spLocks noGrp="1"/>
          </p:cNvSpPr>
          <p:nvPr>
            <p:ph type="sldNum" sz="quarter" idx="12"/>
          </p:nvPr>
        </p:nvSpPr>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fld id="{37767A2E-5375-40F2-88C0-07B7E30C2E87}" type="slidenum">
              <a:rPr lang="en-GB" altLang="en-US" sz="1400" smtClean="0"/>
              <a:pPr eaLnBrk="1" hangingPunct="1">
                <a:spcBef>
                  <a:spcPct val="0"/>
                </a:spcBef>
                <a:buFontTx/>
                <a:buNone/>
                <a:defRPr/>
              </a:pPr>
              <a:t>25</a:t>
            </a:fld>
            <a:endParaRPr lang="en-GB" altLang="en-US" sz="1400"/>
          </a:p>
        </p:txBody>
      </p:sp>
      <p:cxnSp>
        <p:nvCxnSpPr>
          <p:cNvPr id="7" name="Straight Arrow Connector 6"/>
          <p:cNvCxnSpPr/>
          <p:nvPr/>
        </p:nvCxnSpPr>
        <p:spPr>
          <a:xfrm flipV="1">
            <a:off x="6443663" y="6021388"/>
            <a:ext cx="73025" cy="71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D10E3B-FD06-4087-B531-A0F7E4B8C036}"/>
              </a:ext>
            </a:extLst>
          </p:cNvPr>
          <p:cNvPicPr>
            <a:picLocks noChangeAspect="1"/>
          </p:cNvPicPr>
          <p:nvPr/>
        </p:nvPicPr>
        <p:blipFill>
          <a:blip r:embed="rId3"/>
          <a:stretch>
            <a:fillRect/>
          </a:stretch>
        </p:blipFill>
        <p:spPr>
          <a:xfrm>
            <a:off x="685056" y="1600200"/>
            <a:ext cx="5868144" cy="3741215"/>
          </a:xfrm>
          <a:prstGeom prst="rect">
            <a:avLst/>
          </a:prstGeom>
        </p:spPr>
      </p:pic>
      <p:sp>
        <p:nvSpPr>
          <p:cNvPr id="5" name="Rectangle 4">
            <a:extLst>
              <a:ext uri="{FF2B5EF4-FFF2-40B4-BE49-F238E27FC236}">
                <a16:creationId xmlns:a16="http://schemas.microsoft.com/office/drawing/2014/main" id="{0725E7F6-F233-418D-844B-89136AB10C41}"/>
              </a:ext>
            </a:extLst>
          </p:cNvPr>
          <p:cNvSpPr/>
          <p:nvPr/>
        </p:nvSpPr>
        <p:spPr>
          <a:xfrm>
            <a:off x="287785" y="5595441"/>
            <a:ext cx="8856215" cy="1200329"/>
          </a:xfrm>
          <a:prstGeom prst="rect">
            <a:avLst/>
          </a:prstGeom>
        </p:spPr>
        <p:txBody>
          <a:bodyPr wrap="square">
            <a:spAutoFit/>
          </a:bodyPr>
          <a:lstStyle/>
          <a:p>
            <a:r>
              <a:rPr lang="en-US" b="0">
                <a:solidFill>
                  <a:srgbClr val="333333"/>
                </a:solidFill>
                <a:latin typeface="-apple-system"/>
              </a:rPr>
              <a:t>Zhou, X., Guo, Y., Jia, L. </a:t>
            </a:r>
            <a:r>
              <a:rPr lang="en-US" b="0" i="1">
                <a:solidFill>
                  <a:srgbClr val="333333"/>
                </a:solidFill>
                <a:latin typeface="-apple-system"/>
              </a:rPr>
              <a:t>et al.</a:t>
            </a:r>
            <a:r>
              <a:rPr lang="en-US" b="0">
                <a:solidFill>
                  <a:srgbClr val="333333"/>
                </a:solidFill>
                <a:latin typeface="-apple-system"/>
              </a:rPr>
              <a:t> A study of button size for virtual hand interaction in virtual environments based on clicking performance. </a:t>
            </a:r>
            <a:r>
              <a:rPr lang="en-US" b="0" i="1" err="1">
                <a:solidFill>
                  <a:srgbClr val="333333"/>
                </a:solidFill>
                <a:latin typeface="-apple-system"/>
              </a:rPr>
              <a:t>Multimed</a:t>
            </a:r>
            <a:r>
              <a:rPr lang="en-US" b="0" i="1">
                <a:solidFill>
                  <a:srgbClr val="333333"/>
                </a:solidFill>
                <a:latin typeface="-apple-system"/>
              </a:rPr>
              <a:t> Tools Appl</a:t>
            </a:r>
            <a:r>
              <a:rPr lang="en-US" b="0">
                <a:solidFill>
                  <a:srgbClr val="333333"/>
                </a:solidFill>
                <a:latin typeface="-apple-system"/>
              </a:rPr>
              <a:t> 82, 15903–15918 (2023).</a:t>
            </a:r>
            <a:r>
              <a:rPr lang="en-US">
                <a:solidFill>
                  <a:srgbClr val="333333"/>
                </a:solidFill>
                <a:latin typeface="-apple-system"/>
              </a:rPr>
              <a:t> </a:t>
            </a:r>
            <a:r>
              <a:rPr lang="en-US" sz="1600" b="0">
                <a:solidFill>
                  <a:srgbClr val="333333"/>
                </a:solidFill>
                <a:latin typeface="-apple-system"/>
                <a:hlinkClick r:id="rId4"/>
              </a:rPr>
              <a:t>https://doi.org/10.1007/s11042-022-14038-w</a:t>
            </a:r>
            <a:endParaRPr lang="en-US" b="0">
              <a:solidFill>
                <a:srgbClr val="333333"/>
              </a:solidFill>
              <a:latin typeface="-apple-system"/>
            </a:endParaRPr>
          </a:p>
          <a:p>
            <a:endParaRPr lang="en-US"/>
          </a:p>
        </p:txBody>
      </p:sp>
    </p:spTree>
    <p:extLst>
      <p:ext uri="{BB962C8B-B14F-4D97-AF65-F5344CB8AC3E}">
        <p14:creationId xmlns:p14="http://schemas.microsoft.com/office/powerpoint/2010/main" val="268128555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289" y="1645547"/>
            <a:ext cx="5960516" cy="4375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ângulo 3"/>
          <p:cNvSpPr/>
          <p:nvPr/>
        </p:nvSpPr>
        <p:spPr>
          <a:xfrm>
            <a:off x="755576" y="5949280"/>
            <a:ext cx="7920880" cy="307777"/>
          </a:xfrm>
          <a:prstGeom prst="rect">
            <a:avLst/>
          </a:prstGeom>
        </p:spPr>
        <p:txBody>
          <a:bodyPr wrap="square">
            <a:spAutoFit/>
          </a:bodyPr>
          <a:lstStyle/>
          <a:p>
            <a:pPr>
              <a:defRPr/>
            </a:pPr>
            <a:r>
              <a:rPr lang="en-US" sz="1400" b="0">
                <a:hlinkClick r:id="rId4"/>
              </a:rPr>
              <a:t>https://www.interaction-design.org/literature/article/personas-why-and-how-you-should-use-them</a:t>
            </a:r>
            <a:endParaRPr lang="en-US" sz="1400" b="0"/>
          </a:p>
        </p:txBody>
      </p:sp>
      <p:sp>
        <p:nvSpPr>
          <p:cNvPr id="5" name="Marcador de Posição do Número do Diapositivo 4"/>
          <p:cNvSpPr>
            <a:spLocks noGrp="1"/>
          </p:cNvSpPr>
          <p:nvPr>
            <p:ph type="sldNum" sz="quarter" idx="12"/>
          </p:nvPr>
        </p:nvSpPr>
        <p:spPr/>
        <p:txBody>
          <a:bodyPr/>
          <a:lstStyle/>
          <a:p>
            <a:fld id="{EF523CEC-1C45-42E5-82BE-971E6A011CF4}" type="slidenum">
              <a:rPr lang="en-US" smtClean="0"/>
              <a:t>26</a:t>
            </a:fld>
            <a:endParaRPr lang="en-US"/>
          </a:p>
        </p:txBody>
      </p:sp>
      <p:sp>
        <p:nvSpPr>
          <p:cNvPr id="7" name="Rectângulo 6"/>
          <p:cNvSpPr/>
          <p:nvPr/>
        </p:nvSpPr>
        <p:spPr>
          <a:xfrm>
            <a:off x="508000" y="489344"/>
            <a:ext cx="6809805" cy="927883"/>
          </a:xfrm>
          <a:prstGeom prst="rect">
            <a:avLst/>
          </a:prstGeom>
        </p:spPr>
        <p:txBody>
          <a:bodyPr wrap="square">
            <a:spAutoFit/>
          </a:bodyPr>
          <a:lstStyle/>
          <a:p>
            <a:pPr eaLnBrk="0" hangingPunct="0">
              <a:spcBef>
                <a:spcPct val="20000"/>
              </a:spcBef>
              <a:defRPr/>
            </a:pPr>
            <a:r>
              <a:rPr lang="en-US" sz="2400" b="1">
                <a:latin typeface="+mj-lt"/>
                <a:ea typeface="+mj-ea"/>
                <a:cs typeface="+mj-cs"/>
              </a:rPr>
              <a:t>Personas and scenarios</a:t>
            </a:r>
          </a:p>
          <a:p>
            <a:pPr eaLnBrk="0" hangingPunct="0">
              <a:lnSpc>
                <a:spcPct val="150000"/>
              </a:lnSpc>
              <a:spcBef>
                <a:spcPct val="20000"/>
              </a:spcBef>
              <a:defRPr/>
            </a:pPr>
            <a:r>
              <a:rPr lang="en-US" sz="2000" b="0">
                <a:latin typeface="+mj-lt"/>
                <a:ea typeface="+mj-ea"/>
                <a:cs typeface="+mj-cs"/>
              </a:rPr>
              <a:t>modeling users and contexts of use</a:t>
            </a:r>
          </a:p>
        </p:txBody>
      </p:sp>
    </p:spTree>
    <p:extLst>
      <p:ext uri="{BB962C8B-B14F-4D97-AF65-F5344CB8AC3E}">
        <p14:creationId xmlns:p14="http://schemas.microsoft.com/office/powerpoint/2010/main" val="2988760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67544" y="1340768"/>
            <a:ext cx="8579296" cy="5184576"/>
          </a:xfrm>
        </p:spPr>
        <p:txBody>
          <a:bodyPr>
            <a:normAutofit/>
          </a:bodyPr>
          <a:lstStyle/>
          <a:p>
            <a:r>
              <a:rPr lang="en-US" sz="2000" b="1"/>
              <a:t>Fictional characters based upon user research </a:t>
            </a:r>
            <a:r>
              <a:rPr lang="en-US" sz="2000"/>
              <a:t>to represent the different user types that might use a service/product in a similar way</a:t>
            </a:r>
          </a:p>
          <a:p>
            <a:pPr marL="0" indent="0">
              <a:buNone/>
            </a:pPr>
            <a:endParaRPr lang="pt-PT" sz="2000"/>
          </a:p>
          <a:p>
            <a:pPr marL="0" indent="0">
              <a:buNone/>
            </a:pPr>
            <a:endParaRPr lang="en-US" sz="2000"/>
          </a:p>
          <a:p>
            <a:r>
              <a:rPr lang="en-US" sz="2000"/>
              <a:t>make the design task less complex, </a:t>
            </a:r>
          </a:p>
          <a:p>
            <a:pPr marL="0" indent="0">
              <a:buNone/>
            </a:pPr>
            <a:r>
              <a:rPr lang="en-US" sz="2000"/>
              <a:t>      and </a:t>
            </a:r>
            <a:r>
              <a:rPr lang="en-US" sz="2000" b="1"/>
              <a:t>guide the ideation process</a:t>
            </a:r>
          </a:p>
          <a:p>
            <a:endParaRPr lang="pt-PT" sz="2000"/>
          </a:p>
          <a:p>
            <a:endParaRPr lang="en-US" sz="2000"/>
          </a:p>
          <a:p>
            <a:r>
              <a:rPr lang="en-US" sz="2000"/>
              <a:t>help: </a:t>
            </a:r>
          </a:p>
          <a:p>
            <a:pPr marL="0" indent="0">
              <a:buNone/>
            </a:pPr>
            <a:r>
              <a:rPr lang="en-US" sz="2000"/>
              <a:t>	- understand users’ needs, experiences, behaviors and goals</a:t>
            </a:r>
          </a:p>
          <a:p>
            <a:pPr marL="0" indent="0">
              <a:buNone/>
            </a:pPr>
            <a:r>
              <a:rPr lang="en-US" sz="2000"/>
              <a:t>	- step out of oneself and recognize that different people  		   		have different needs and expectations</a:t>
            </a:r>
          </a:p>
          <a:p>
            <a:pPr marL="0" indent="0">
              <a:buNone/>
            </a:pPr>
            <a:r>
              <a:rPr lang="pt-PT" sz="2000"/>
              <a:t>                - </a:t>
            </a:r>
            <a:r>
              <a:rPr lang="en-US" sz="2000"/>
              <a:t>uncovering universal features and functionality</a:t>
            </a:r>
          </a:p>
          <a:p>
            <a:pPr marL="0" indent="0">
              <a:buNone/>
            </a:pPr>
            <a:r>
              <a:rPr lang="en-US" sz="2000"/>
              <a:t>	- create a good user experience for your target users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27</a:t>
            </a:fld>
            <a:endParaRPr lang="en-US"/>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a:latin typeface="+mj-lt"/>
                <a:ea typeface="+mj-ea"/>
                <a:cs typeface="+mj-cs"/>
              </a:rPr>
              <a:t>Personas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420888"/>
            <a:ext cx="3143664"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33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32048"/>
            <a:ext cx="8229600" cy="1143000"/>
          </a:xfrm>
        </p:spPr>
        <p:txBody>
          <a:bodyPr>
            <a:normAutofit/>
          </a:bodyPr>
          <a:lstStyle/>
          <a:p>
            <a:pPr algn="l"/>
            <a:r>
              <a:rPr lang="en-US" sz="2400" b="1"/>
              <a:t>History of Personas</a:t>
            </a:r>
          </a:p>
        </p:txBody>
      </p:sp>
      <p:sp>
        <p:nvSpPr>
          <p:cNvPr id="3" name="Marcador de Posição de Conteúdo 2"/>
          <p:cNvSpPr>
            <a:spLocks noGrp="1"/>
          </p:cNvSpPr>
          <p:nvPr>
            <p:ph idx="1"/>
          </p:nvPr>
        </p:nvSpPr>
        <p:spPr>
          <a:xfrm>
            <a:off x="395536" y="1196752"/>
            <a:ext cx="8640960" cy="5184576"/>
          </a:xfrm>
        </p:spPr>
        <p:txBody>
          <a:bodyPr>
            <a:noAutofit/>
          </a:bodyPr>
          <a:lstStyle/>
          <a:p>
            <a:pPr marL="0" indent="0">
              <a:buNone/>
            </a:pPr>
            <a:r>
              <a:rPr lang="en-US" sz="2000"/>
              <a:t>Stem from IT system development during the late 1990s </a:t>
            </a:r>
          </a:p>
          <a:p>
            <a:pPr marL="0" indent="0">
              <a:buNone/>
            </a:pPr>
            <a:endParaRPr lang="en-US" sz="2200"/>
          </a:p>
          <a:p>
            <a:pPr marL="0" indent="0">
              <a:buNone/>
            </a:pPr>
            <a:r>
              <a:rPr lang="en-US" sz="2200" b="1"/>
              <a:t>How to best communicate an understanding of the users?</a:t>
            </a:r>
          </a:p>
          <a:p>
            <a:pPr marL="0" indent="0">
              <a:buNone/>
            </a:pPr>
            <a:r>
              <a:rPr lang="en-US" sz="2400"/>
              <a:t> </a:t>
            </a:r>
          </a:p>
          <a:p>
            <a:pPr marL="0" indent="0">
              <a:buNone/>
            </a:pPr>
            <a:r>
              <a:rPr lang="en-US" sz="2000"/>
              <a:t>Various concepts emerged: </a:t>
            </a:r>
          </a:p>
          <a:p>
            <a:pPr marL="0" indent="0">
              <a:buNone/>
            </a:pPr>
            <a:r>
              <a:rPr lang="en-US" sz="2000"/>
              <a:t>	 user archetypes, user models, lifestyle snapshots, …</a:t>
            </a:r>
          </a:p>
          <a:p>
            <a:pPr marL="0" indent="0">
              <a:buNone/>
            </a:pPr>
            <a:r>
              <a:rPr lang="en-US" sz="2000"/>
              <a:t> </a:t>
            </a:r>
          </a:p>
          <a:p>
            <a:pPr marL="0" indent="0">
              <a:buNone/>
            </a:pPr>
            <a:r>
              <a:rPr lang="en-US" sz="2000"/>
              <a:t>Alan Cooper (1999) proposed personas to describe fictitious users</a:t>
            </a:r>
          </a:p>
          <a:p>
            <a:pPr marL="0" indent="0">
              <a:buNone/>
            </a:pPr>
            <a:endParaRPr lang="en-US" sz="2000"/>
          </a:p>
          <a:p>
            <a:pPr marL="0" indent="0">
              <a:buNone/>
            </a:pPr>
            <a:r>
              <a:rPr lang="en-US" sz="2000"/>
              <a:t>There is </a:t>
            </a:r>
            <a:r>
              <a:rPr lang="en-US" sz="2000" b="1"/>
              <a:t>no single definition </a:t>
            </a:r>
            <a:r>
              <a:rPr lang="en-US" sz="2000"/>
              <a:t>of what a persona should contain</a:t>
            </a:r>
          </a:p>
          <a:p>
            <a:pPr marL="0" indent="0">
              <a:buNone/>
            </a:pPr>
            <a:endParaRPr lang="en-US" sz="2000"/>
          </a:p>
          <a:p>
            <a:pPr marL="0" indent="0">
              <a:buNone/>
            </a:pPr>
            <a:r>
              <a:rPr lang="en-US" sz="2000" b="1"/>
              <a:t>Nor a unified understanding of</a:t>
            </a:r>
            <a:r>
              <a:rPr lang="en-US" sz="2000"/>
              <a:t> </a:t>
            </a:r>
            <a:r>
              <a:rPr lang="en-US" sz="2000" b="1"/>
              <a:t>how to apply </a:t>
            </a:r>
            <a:r>
              <a:rPr lang="en-US" sz="2000"/>
              <a:t>the method</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28</a:t>
            </a:fld>
            <a:endParaRPr lang="en-US"/>
          </a:p>
        </p:txBody>
      </p:sp>
    </p:spTree>
    <p:extLst>
      <p:ext uri="{BB962C8B-B14F-4D97-AF65-F5344CB8AC3E}">
        <p14:creationId xmlns:p14="http://schemas.microsoft.com/office/powerpoint/2010/main" val="1092288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251520" y="1196752"/>
            <a:ext cx="8568952" cy="5832648"/>
          </a:xfrm>
        </p:spPr>
        <p:txBody>
          <a:bodyPr>
            <a:normAutofit fontScale="92500" lnSpcReduction="10000"/>
          </a:bodyPr>
          <a:lstStyle/>
          <a:p>
            <a:pPr fontAlgn="base"/>
            <a:r>
              <a:rPr lang="en-US" sz="2200"/>
              <a:t>Offer a quick and inexpensive way to test and prioritize features throughout the development process</a:t>
            </a:r>
          </a:p>
          <a:p>
            <a:pPr fontAlgn="base"/>
            <a:endParaRPr lang="en-US" sz="2200"/>
          </a:p>
          <a:p>
            <a:pPr fontAlgn="base"/>
            <a:r>
              <a:rPr lang="en-US" sz="2200"/>
              <a:t>Help 	</a:t>
            </a:r>
          </a:p>
          <a:p>
            <a:pPr marL="0" indent="0" fontAlgn="base">
              <a:buNone/>
            </a:pPr>
            <a:r>
              <a:rPr lang="en-US" sz="2200"/>
              <a:t>	- Focus decisions by adding a layer of real-world consideration </a:t>
            </a:r>
          </a:p>
          <a:p>
            <a:pPr marL="0" indent="0" fontAlgn="base">
              <a:buNone/>
            </a:pPr>
            <a:endParaRPr lang="en-US" sz="2200"/>
          </a:p>
          <a:p>
            <a:pPr marL="0" indent="0" fontAlgn="base">
              <a:buNone/>
            </a:pPr>
            <a:r>
              <a:rPr lang="en-US" sz="2200"/>
              <a:t>	- Stakeholders evaluate new feature ideas</a:t>
            </a:r>
          </a:p>
          <a:p>
            <a:pPr marL="0" indent="0" fontAlgn="base">
              <a:buNone/>
            </a:pPr>
            <a:endParaRPr lang="en-US" sz="2200"/>
          </a:p>
          <a:p>
            <a:pPr marL="0" indent="0" fontAlgn="base">
              <a:buNone/>
            </a:pPr>
            <a:r>
              <a:rPr lang="en-US" sz="2200"/>
              <a:t>	- Information architects develop informed wireframes, and 	 	interface behaviors</a:t>
            </a:r>
          </a:p>
          <a:p>
            <a:pPr marL="0" indent="0" fontAlgn="base">
              <a:buNone/>
            </a:pPr>
            <a:endParaRPr lang="en-US" sz="2200"/>
          </a:p>
          <a:p>
            <a:pPr marL="0" indent="0" fontAlgn="base">
              <a:buNone/>
            </a:pPr>
            <a:r>
              <a:rPr lang="en-US" sz="2200"/>
              <a:t>	- Designers create the overall look and feel</a:t>
            </a:r>
          </a:p>
          <a:p>
            <a:pPr marL="0" indent="0" fontAlgn="base">
              <a:buNone/>
            </a:pPr>
            <a:endParaRPr lang="en-US" sz="2200"/>
          </a:p>
          <a:p>
            <a:pPr marL="0" indent="0" fontAlgn="base">
              <a:buNone/>
            </a:pPr>
            <a:r>
              <a:rPr lang="en-US" sz="2200"/>
              <a:t>	- System engineers/developers decide which approaches to take 	  	based on user behaviors</a:t>
            </a:r>
          </a:p>
          <a:p>
            <a:pPr marL="0" indent="0" fontAlgn="base">
              <a:buNone/>
            </a:pPr>
            <a:endParaRPr lang="en-US" sz="2200"/>
          </a:p>
          <a:p>
            <a:pPr marL="0" indent="0" fontAlgn="base">
              <a:buNone/>
            </a:pPr>
            <a:r>
              <a:rPr lang="en-US" sz="1900">
                <a:hlinkClick r:id="rId3"/>
              </a:rPr>
              <a:t>https://www.usability.gov/how-to-and-tools/methods/personas.html</a:t>
            </a:r>
            <a:endParaRPr lang="en-US" sz="19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29</a:t>
            </a:fld>
            <a:endParaRPr lang="en-US"/>
          </a:p>
        </p:txBody>
      </p:sp>
      <p:sp>
        <p:nvSpPr>
          <p:cNvPr id="6" name="Título 5"/>
          <p:cNvSpPr>
            <a:spLocks noGrp="1"/>
          </p:cNvSpPr>
          <p:nvPr>
            <p:ph type="title"/>
          </p:nvPr>
        </p:nvSpPr>
        <p:spPr>
          <a:xfrm>
            <a:off x="323528" y="507449"/>
            <a:ext cx="8229600" cy="461665"/>
          </a:xfrm>
          <a:prstGeom prst="rect">
            <a:avLst/>
          </a:prstGeom>
        </p:spPr>
        <p:txBody>
          <a:bodyPr wrap="square">
            <a:spAutoFit/>
          </a:bodyPr>
          <a:lstStyle/>
          <a:p>
            <a:pPr algn="l" eaLnBrk="0" hangingPunct="0">
              <a:spcBef>
                <a:spcPct val="20000"/>
              </a:spcBef>
              <a:defRPr/>
            </a:pPr>
            <a:r>
              <a:rPr lang="en-US" sz="2400" b="1">
                <a:latin typeface="+mj-lt"/>
                <a:ea typeface="+mj-ea"/>
                <a:cs typeface="+mj-cs"/>
              </a:rPr>
              <a:t>Benefits of Personas</a:t>
            </a:r>
          </a:p>
        </p:txBody>
      </p:sp>
    </p:spTree>
    <p:extLst>
      <p:ext uri="{BB962C8B-B14F-4D97-AF65-F5344CB8AC3E}">
        <p14:creationId xmlns:p14="http://schemas.microsoft.com/office/powerpoint/2010/main" val="184758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a16="http://schemas.microsoft.com/office/drawing/2014/main" id="{0A59A56A-AFD6-4C6C-BDEF-2FACFE72E7B9}"/>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6E8CE1F-7E97-4290-A4B6-1A2962C506A6}" type="slidenum">
              <a:rPr lang="en-GB" altLang="en-US" sz="1400" smtClean="0"/>
              <a:pPr>
                <a:spcBef>
                  <a:spcPct val="0"/>
                </a:spcBef>
                <a:buFontTx/>
                <a:buNone/>
              </a:pPr>
              <a:t>3</a:t>
            </a:fld>
            <a:endParaRPr lang="en-GB" altLang="en-US" sz="1400"/>
          </a:p>
        </p:txBody>
      </p:sp>
      <p:sp>
        <p:nvSpPr>
          <p:cNvPr id="5123" name="Rectangle 2">
            <a:extLst>
              <a:ext uri="{FF2B5EF4-FFF2-40B4-BE49-F238E27FC236}">
                <a16:creationId xmlns:a16="http://schemas.microsoft.com/office/drawing/2014/main" id="{BBCCACF4-D2DF-4AE2-8B94-F264C94387A1}"/>
              </a:ext>
            </a:extLst>
          </p:cNvPr>
          <p:cNvSpPr>
            <a:spLocks noGrp="1" noChangeArrowheads="1"/>
          </p:cNvSpPr>
          <p:nvPr>
            <p:ph type="body" idx="1"/>
          </p:nvPr>
        </p:nvSpPr>
        <p:spPr>
          <a:xfrm>
            <a:off x="457200" y="1600200"/>
            <a:ext cx="8578850" cy="4473575"/>
          </a:xfrm>
        </p:spPr>
        <p:txBody>
          <a:bodyPr/>
          <a:lstStyle/>
          <a:p>
            <a:pPr eaLnBrk="1" hangingPunct="1"/>
            <a:r>
              <a:rPr lang="en-US" altLang="en-US" sz="1800"/>
              <a:t>What are mental models?</a:t>
            </a:r>
          </a:p>
          <a:p>
            <a:pPr eaLnBrk="1" hangingPunct="1"/>
            <a:endParaRPr lang="en-US" altLang="en-US" sz="1800"/>
          </a:p>
          <a:p>
            <a:pPr eaLnBrk="1" hangingPunct="1"/>
            <a:r>
              <a:rPr lang="en-US" altLang="en-US" sz="1800"/>
              <a:t>How do we construct them?</a:t>
            </a:r>
          </a:p>
          <a:p>
            <a:pPr eaLnBrk="1" hangingPunct="1"/>
            <a:endParaRPr lang="en-US" altLang="en-US" sz="1800"/>
          </a:p>
          <a:p>
            <a:pPr eaLnBrk="1" hangingPunct="1"/>
            <a:r>
              <a:rPr lang="en-US" altLang="en-US" sz="1800"/>
              <a:t>What is known about them?</a:t>
            </a:r>
          </a:p>
          <a:p>
            <a:pPr eaLnBrk="1" hangingPunct="1"/>
            <a:endParaRPr lang="en-US" altLang="en-US" sz="1800"/>
          </a:p>
          <a:p>
            <a:pPr eaLnBrk="1" hangingPunct="1"/>
            <a:r>
              <a:rPr lang="en-US" altLang="en-US" sz="1800"/>
              <a:t>What are they used for?</a:t>
            </a:r>
          </a:p>
          <a:p>
            <a:pPr eaLnBrk="1" hangingPunct="1"/>
            <a:endParaRPr lang="en-US" altLang="en-US" sz="1800"/>
          </a:p>
          <a:p>
            <a:pPr eaLnBrk="1" hangingPunct="1"/>
            <a:r>
              <a:rPr lang="en-US" altLang="en-US" sz="1800"/>
              <a:t>What are conceptual models?</a:t>
            </a:r>
          </a:p>
          <a:p>
            <a:pPr eaLnBrk="1" hangingPunct="1"/>
            <a:endParaRPr lang="en-US" altLang="en-US" sz="1800"/>
          </a:p>
          <a:p>
            <a:pPr eaLnBrk="1" hangingPunct="1"/>
            <a:r>
              <a:rPr lang="en-US" altLang="en-US" sz="1800"/>
              <a:t>Guidelines to obtain good conceptual models (promoting good mental models)</a:t>
            </a:r>
          </a:p>
        </p:txBody>
      </p:sp>
      <p:sp>
        <p:nvSpPr>
          <p:cNvPr id="5124" name="Text Box 3">
            <a:extLst>
              <a:ext uri="{FF2B5EF4-FFF2-40B4-BE49-F238E27FC236}">
                <a16:creationId xmlns:a16="http://schemas.microsoft.com/office/drawing/2014/main" id="{2A564E0D-A3E6-4739-9D74-F663C1E3E523}"/>
              </a:ext>
            </a:extLst>
          </p:cNvPr>
          <p:cNvSpPr txBox="1">
            <a:spLocks noChangeArrowheads="1"/>
          </p:cNvSpPr>
          <p:nvPr/>
        </p:nvSpPr>
        <p:spPr bwMode="auto">
          <a:xfrm>
            <a:off x="376238" y="784225"/>
            <a:ext cx="2005012"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Relevant issues</a:t>
            </a:r>
            <a:r>
              <a:rPr lang="pt-PT" altLang="en-US" sz="1800"/>
              <a:t>:</a:t>
            </a:r>
            <a:endParaRPr lang="en-US" altLang="en-US" sz="1800"/>
          </a:p>
        </p:txBody>
      </p:sp>
      <p:sp>
        <p:nvSpPr>
          <p:cNvPr id="2" name="Rectangle 1">
            <a:extLst>
              <a:ext uri="{FF2B5EF4-FFF2-40B4-BE49-F238E27FC236}">
                <a16:creationId xmlns:a16="http://schemas.microsoft.com/office/drawing/2014/main" id="{B481A80E-927D-4786-8108-2DD539DFDF63}"/>
              </a:ext>
            </a:extLst>
          </p:cNvPr>
          <p:cNvSpPr/>
          <p:nvPr/>
        </p:nvSpPr>
        <p:spPr>
          <a:xfrm>
            <a:off x="465252" y="5598894"/>
            <a:ext cx="6915059" cy="584775"/>
          </a:xfrm>
          <a:prstGeom prst="rect">
            <a:avLst/>
          </a:prstGeom>
        </p:spPr>
        <p:txBody>
          <a:bodyPr wrap="square">
            <a:spAutoFit/>
          </a:bodyPr>
          <a:lstStyle/>
          <a:p>
            <a:r>
              <a:rPr lang="en-US" sz="1600" b="0">
                <a:hlinkClick r:id="rId2"/>
              </a:rPr>
              <a:t>What are Mental Models? | </a:t>
            </a:r>
            <a:r>
              <a:rPr lang="en-US" sz="1600" b="0" err="1">
                <a:hlinkClick r:id="rId2"/>
              </a:rPr>
              <a:t>IxDF</a:t>
            </a:r>
            <a:r>
              <a:rPr lang="en-US" sz="1600" b="0">
                <a:hlinkClick r:id="rId2"/>
              </a:rPr>
              <a:t> (interaction-design.org)</a:t>
            </a:r>
            <a:endParaRPr lang="en-US" sz="1600" b="0"/>
          </a:p>
          <a:p>
            <a:r>
              <a:rPr lang="en-US" sz="1600" b="0">
                <a:hlinkClick r:id="rId3"/>
              </a:rPr>
              <a:t>Mental Models and User Experience Design</a:t>
            </a:r>
            <a:endParaRPr lang="en-US" sz="1600" b="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251520" y="1268759"/>
            <a:ext cx="9361040" cy="4896544"/>
          </a:xfrm>
        </p:spPr>
        <p:txBody>
          <a:bodyPr>
            <a:normAutofit/>
          </a:bodyPr>
          <a:lstStyle/>
          <a:p>
            <a:r>
              <a:rPr lang="en-US" sz="2000"/>
              <a:t>Several types (most based on previous user research):</a:t>
            </a:r>
          </a:p>
          <a:p>
            <a:pPr marL="0" indent="0">
              <a:buNone/>
            </a:pPr>
            <a:endParaRPr lang="en-US" sz="2000"/>
          </a:p>
          <a:p>
            <a:pPr marL="0" indent="0">
              <a:buNone/>
            </a:pPr>
            <a:r>
              <a:rPr lang="en-US" sz="2000"/>
              <a:t> 	- </a:t>
            </a:r>
            <a:r>
              <a:rPr lang="en-US" sz="2000" b="1"/>
              <a:t>Goal-directed</a:t>
            </a:r>
            <a:r>
              <a:rPr lang="en-US" sz="2000"/>
              <a:t> Personas </a:t>
            </a:r>
            <a:r>
              <a:rPr lang="en-US" sz="2000">
                <a:solidFill>
                  <a:schemeClr val="tx2">
                    <a:lumMod val="60000"/>
                    <a:lumOff val="40000"/>
                  </a:schemeClr>
                </a:solidFill>
              </a:rPr>
              <a:t>(Cooper, 2007)</a:t>
            </a:r>
          </a:p>
          <a:p>
            <a:endParaRPr lang="en-US" sz="2000"/>
          </a:p>
          <a:p>
            <a:pPr marL="0" indent="0">
              <a:buNone/>
            </a:pPr>
            <a:r>
              <a:rPr lang="en-US" sz="2000"/>
              <a:t>	- </a:t>
            </a:r>
            <a:r>
              <a:rPr lang="en-US" sz="2000" b="1"/>
              <a:t>Role-based</a:t>
            </a:r>
            <a:r>
              <a:rPr lang="en-US" sz="2000"/>
              <a:t> Personas (goals + behavior)</a:t>
            </a:r>
          </a:p>
          <a:p>
            <a:endParaRPr lang="en-US" sz="2000"/>
          </a:p>
          <a:p>
            <a:pPr marL="0" indent="0">
              <a:buNone/>
            </a:pPr>
            <a:r>
              <a:rPr lang="en-US" sz="2000"/>
              <a:t>	- </a:t>
            </a:r>
            <a:r>
              <a:rPr lang="en-US" sz="2000" b="1"/>
              <a:t>Engaging </a:t>
            </a:r>
            <a:r>
              <a:rPr lang="en-US" sz="2000"/>
              <a:t>Personas (goals + behavior + backgrounds)</a:t>
            </a:r>
          </a:p>
          <a:p>
            <a:pPr marL="0" indent="0">
              <a:buNone/>
            </a:pPr>
            <a:endParaRPr lang="pt-PT" sz="2000"/>
          </a:p>
          <a:p>
            <a:pPr marL="0" indent="0">
              <a:buNone/>
            </a:pPr>
            <a:r>
              <a:rPr lang="pt-PT" sz="2000"/>
              <a:t>	- </a:t>
            </a:r>
            <a:r>
              <a:rPr lang="en-US" sz="2000" b="1"/>
              <a:t>Fictional </a:t>
            </a:r>
            <a:r>
              <a:rPr lang="en-US" sz="2000"/>
              <a:t>Personas</a:t>
            </a:r>
            <a:r>
              <a:rPr lang="en-US" sz="2000" b="1"/>
              <a:t> </a:t>
            </a:r>
            <a:r>
              <a:rPr lang="en-US" sz="2000"/>
              <a:t>(based on assumptions, not user research)</a:t>
            </a:r>
          </a:p>
          <a:p>
            <a:pPr marL="0" indent="0">
              <a:buNone/>
            </a:pPr>
            <a:endParaRPr lang="en-US" sz="2000"/>
          </a:p>
          <a:p>
            <a:r>
              <a:rPr lang="en-US" sz="2000" b="1"/>
              <a:t>Fictional personas can only be used as an initial sketch of user needs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30</a:t>
            </a:fld>
            <a:endParaRPr lang="en-US"/>
          </a:p>
        </p:txBody>
      </p:sp>
      <p:sp>
        <p:nvSpPr>
          <p:cNvPr id="6" name="Título 5"/>
          <p:cNvSpPr>
            <a:spLocks noGrp="1"/>
          </p:cNvSpPr>
          <p:nvPr>
            <p:ph type="title"/>
          </p:nvPr>
        </p:nvSpPr>
        <p:spPr>
          <a:xfrm>
            <a:off x="323528" y="507449"/>
            <a:ext cx="8229600" cy="461665"/>
          </a:xfrm>
          <a:prstGeom prst="rect">
            <a:avLst/>
          </a:prstGeom>
        </p:spPr>
        <p:txBody>
          <a:bodyPr wrap="square">
            <a:spAutoFit/>
          </a:bodyPr>
          <a:lstStyle/>
          <a:p>
            <a:pPr algn="l" eaLnBrk="0" hangingPunct="0">
              <a:spcBef>
                <a:spcPct val="20000"/>
              </a:spcBef>
              <a:defRPr/>
            </a:pPr>
            <a:r>
              <a:rPr lang="en-US" sz="2400" b="1">
                <a:latin typeface="+mj-lt"/>
                <a:ea typeface="+mj-ea"/>
                <a:cs typeface="+mj-cs"/>
              </a:rPr>
              <a:t>Types of Personas</a:t>
            </a:r>
          </a:p>
        </p:txBody>
      </p:sp>
      <p:sp>
        <p:nvSpPr>
          <p:cNvPr id="2" name="Rectângulo 1"/>
          <p:cNvSpPr/>
          <p:nvPr/>
        </p:nvSpPr>
        <p:spPr>
          <a:xfrm>
            <a:off x="539552" y="5661247"/>
            <a:ext cx="7632848" cy="584775"/>
          </a:xfrm>
          <a:prstGeom prst="rect">
            <a:avLst/>
          </a:prstGeom>
        </p:spPr>
        <p:txBody>
          <a:bodyPr wrap="square">
            <a:spAutoFit/>
          </a:bodyPr>
          <a:lstStyle/>
          <a:p>
            <a:pPr>
              <a:defRPr/>
            </a:pPr>
            <a:r>
              <a:rPr lang="en-US" sz="1600" b="0">
                <a:hlinkClick r:id="rId3"/>
              </a:rPr>
              <a:t>https://www.interaction-design.org/literature/article/personas-why-and-how-you-should-use-them</a:t>
            </a:r>
            <a:endParaRPr lang="en-US" sz="1600" b="0"/>
          </a:p>
        </p:txBody>
      </p:sp>
    </p:spTree>
    <p:extLst>
      <p:ext uri="{BB962C8B-B14F-4D97-AF65-F5344CB8AC3E}">
        <p14:creationId xmlns:p14="http://schemas.microsoft.com/office/powerpoint/2010/main" val="40468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a:latin typeface="+mn-lt"/>
                <a:ea typeface="+mn-ea"/>
                <a:cs typeface="+mn-cs"/>
              </a:rPr>
              <a:t>Best Practices for Developing Personas</a:t>
            </a:r>
            <a:endParaRPr lang="en-US" sz="3600"/>
          </a:p>
        </p:txBody>
      </p:sp>
      <p:sp>
        <p:nvSpPr>
          <p:cNvPr id="3" name="Marcador de Posição de Conteúdo 2"/>
          <p:cNvSpPr>
            <a:spLocks noGrp="1"/>
          </p:cNvSpPr>
          <p:nvPr>
            <p:ph idx="1"/>
          </p:nvPr>
        </p:nvSpPr>
        <p:spPr>
          <a:xfrm>
            <a:off x="395536" y="1484784"/>
            <a:ext cx="8229600" cy="4997152"/>
          </a:xfrm>
        </p:spPr>
        <p:txBody>
          <a:bodyPr>
            <a:normAutofit/>
          </a:bodyPr>
          <a:lstStyle/>
          <a:p>
            <a:r>
              <a:rPr lang="en-US" sz="2000"/>
              <a:t>Create 2-4 personas of the product/service main audiences</a:t>
            </a:r>
          </a:p>
          <a:p>
            <a:endParaRPr lang="en-US" sz="2000"/>
          </a:p>
          <a:p>
            <a:r>
              <a:rPr lang="en-US" sz="2000"/>
              <a:t>Conduct user research:</a:t>
            </a:r>
          </a:p>
          <a:p>
            <a:pPr marL="0" indent="0">
              <a:buNone/>
            </a:pPr>
            <a:r>
              <a:rPr lang="en-US" sz="2000"/>
              <a:t>	- Who are the users </a:t>
            </a:r>
          </a:p>
          <a:p>
            <a:pPr marL="0" indent="0">
              <a:buNone/>
            </a:pPr>
            <a:r>
              <a:rPr lang="en-US" sz="2000"/>
              <a:t>	- Why are they using the system? </a:t>
            </a:r>
          </a:p>
          <a:p>
            <a:pPr marL="0" indent="0">
              <a:buNone/>
            </a:pPr>
            <a:r>
              <a:rPr lang="en-US" sz="2000"/>
              <a:t>	- What behaviors, assumptions, and expectations?</a:t>
            </a:r>
          </a:p>
          <a:p>
            <a:pPr marL="0" indent="0">
              <a:buNone/>
            </a:pPr>
            <a:endParaRPr lang="pt-PT" sz="2000"/>
          </a:p>
          <a:p>
            <a:r>
              <a:rPr lang="en-US" sz="2000"/>
              <a:t>Develop the appropriate descriptions of each persona’s: background, motivations, and expectations </a:t>
            </a:r>
          </a:p>
          <a:p>
            <a:endParaRPr lang="en-US" sz="2000"/>
          </a:p>
          <a:p>
            <a:r>
              <a:rPr lang="en-US" sz="2000"/>
              <a:t>Do not include too personal information</a:t>
            </a:r>
          </a:p>
          <a:p>
            <a:endParaRPr lang="en-US" sz="2000"/>
          </a:p>
          <a:p>
            <a:r>
              <a:rPr lang="en-US" sz="2000"/>
              <a:t>Be relevant and serious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31</a:t>
            </a:fld>
            <a:endParaRPr lang="en-US"/>
          </a:p>
        </p:txBody>
      </p:sp>
    </p:spTree>
    <p:extLst>
      <p:ext uri="{BB962C8B-B14F-4D97-AF65-F5344CB8AC3E}">
        <p14:creationId xmlns:p14="http://schemas.microsoft.com/office/powerpoint/2010/main" val="3551331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a:latin typeface="+mn-lt"/>
                <a:ea typeface="+mn-ea"/>
                <a:cs typeface="+mn-cs"/>
              </a:rPr>
              <a:t>Elements of a persona</a:t>
            </a:r>
            <a:endParaRPr lang="en-US" sz="3600"/>
          </a:p>
        </p:txBody>
      </p:sp>
      <p:sp>
        <p:nvSpPr>
          <p:cNvPr id="3" name="Marcador de Posição de Conteúdo 2"/>
          <p:cNvSpPr>
            <a:spLocks noGrp="1"/>
          </p:cNvSpPr>
          <p:nvPr>
            <p:ph idx="1"/>
          </p:nvPr>
        </p:nvSpPr>
        <p:spPr>
          <a:xfrm>
            <a:off x="395536" y="1484784"/>
            <a:ext cx="8352928" cy="5040560"/>
          </a:xfrm>
        </p:spPr>
        <p:txBody>
          <a:bodyPr>
            <a:normAutofit/>
          </a:bodyPr>
          <a:lstStyle/>
          <a:p>
            <a:pPr fontAlgn="base">
              <a:lnSpc>
                <a:spcPct val="150000"/>
              </a:lnSpc>
            </a:pPr>
            <a:r>
              <a:rPr lang="en-US" sz="2000"/>
              <a:t>Persona Group (i.e. web manager)</a:t>
            </a:r>
          </a:p>
          <a:p>
            <a:pPr fontAlgn="base">
              <a:lnSpc>
                <a:spcPct val="150000"/>
              </a:lnSpc>
            </a:pPr>
            <a:r>
              <a:rPr lang="en-US" sz="2000"/>
              <a:t>Fictional name</a:t>
            </a:r>
          </a:p>
          <a:p>
            <a:pPr fontAlgn="base">
              <a:lnSpc>
                <a:spcPct val="150000"/>
              </a:lnSpc>
            </a:pPr>
            <a:r>
              <a:rPr lang="en-US" sz="2000"/>
              <a:t>Job titles and major responsibilities</a:t>
            </a:r>
          </a:p>
          <a:p>
            <a:pPr fontAlgn="base">
              <a:lnSpc>
                <a:spcPct val="150000"/>
              </a:lnSpc>
            </a:pPr>
            <a:r>
              <a:rPr lang="en-US" sz="2000"/>
              <a:t>Demographics such as age, and education</a:t>
            </a:r>
          </a:p>
          <a:p>
            <a:pPr fontAlgn="base">
              <a:lnSpc>
                <a:spcPct val="150000"/>
              </a:lnSpc>
            </a:pPr>
            <a:r>
              <a:rPr lang="en-US" sz="2000"/>
              <a:t>The goals and tasks they are trying to complete using the product</a:t>
            </a:r>
          </a:p>
          <a:p>
            <a:pPr fontAlgn="base">
              <a:lnSpc>
                <a:spcPct val="150000"/>
              </a:lnSpc>
            </a:pPr>
            <a:r>
              <a:rPr lang="en-US" sz="2000"/>
              <a:t>Their physical, social, and technological environment</a:t>
            </a:r>
          </a:p>
          <a:p>
            <a:pPr fontAlgn="base">
              <a:lnSpc>
                <a:spcPct val="150000"/>
              </a:lnSpc>
            </a:pPr>
            <a:endParaRPr lang="pt-PT" sz="2400"/>
          </a:p>
          <a:p>
            <a:pPr marL="0" indent="0" fontAlgn="base">
              <a:buNone/>
            </a:pPr>
            <a:r>
              <a:rPr lang="en-US" sz="2000" b="1"/>
              <a:t>Personas have no value in themselves, until they become part of a scenario they do not have real value!</a:t>
            </a:r>
            <a:endParaRPr lang="en-US" sz="18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32</a:t>
            </a:fld>
            <a:endParaRPr lang="en-US"/>
          </a:p>
        </p:txBody>
      </p:sp>
    </p:spTree>
    <p:extLst>
      <p:ext uri="{BB962C8B-B14F-4D97-AF65-F5344CB8AC3E}">
        <p14:creationId xmlns:p14="http://schemas.microsoft.com/office/powerpoint/2010/main" val="1566714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27856"/>
            <a:ext cx="8229600" cy="1143000"/>
          </a:xfrm>
        </p:spPr>
        <p:txBody>
          <a:bodyPr>
            <a:normAutofit/>
          </a:bodyPr>
          <a:lstStyle/>
          <a:p>
            <a:pPr algn="l"/>
            <a:r>
              <a:rPr lang="en-US" sz="2400" b="1"/>
              <a:t>Example of a Persona</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33</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1187921"/>
            <a:ext cx="46672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ângulo 4"/>
          <p:cNvSpPr/>
          <p:nvPr/>
        </p:nvSpPr>
        <p:spPr>
          <a:xfrm>
            <a:off x="175692" y="6300028"/>
            <a:ext cx="8644780" cy="369332"/>
          </a:xfrm>
          <a:prstGeom prst="rect">
            <a:avLst/>
          </a:prstGeom>
        </p:spPr>
        <p:txBody>
          <a:bodyPr wrap="square">
            <a:spAutoFit/>
          </a:bodyPr>
          <a:lstStyle/>
          <a:p>
            <a:r>
              <a:rPr lang="en-US">
                <a:hlinkClick r:id="rId4"/>
              </a:rPr>
              <a:t>https://www.usability.gov/how-to-and-tools/methods/personas.html</a:t>
            </a:r>
            <a:endParaRPr lang="en-US"/>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193" y="2167347"/>
            <a:ext cx="5183807" cy="2306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9713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364" y="3217118"/>
            <a:ext cx="5427662"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ítulo 1"/>
          <p:cNvSpPr txBox="1">
            <a:spLocks/>
          </p:cNvSpPr>
          <p:nvPr/>
        </p:nvSpPr>
        <p:spPr bwMode="auto">
          <a:xfrm>
            <a:off x="650875" y="79376"/>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sz="2400" b="1" kern="0">
                <a:solidFill>
                  <a:schemeClr val="tx1"/>
                </a:solidFill>
                <a:latin typeface="+mn-lt"/>
              </a:rPr>
              <a:t>Example of using personas in VR</a:t>
            </a:r>
          </a:p>
        </p:txBody>
      </p:sp>
      <p:sp>
        <p:nvSpPr>
          <p:cNvPr id="5" name="Rectângulo 4"/>
          <p:cNvSpPr/>
          <p:nvPr/>
        </p:nvSpPr>
        <p:spPr>
          <a:xfrm>
            <a:off x="650875" y="1350134"/>
            <a:ext cx="8496151" cy="1692771"/>
          </a:xfrm>
          <a:prstGeom prst="rect">
            <a:avLst/>
          </a:prstGeom>
        </p:spPr>
        <p:txBody>
          <a:bodyPr wrap="square">
            <a:spAutoFit/>
          </a:bodyPr>
          <a:lstStyle/>
          <a:p>
            <a:pPr>
              <a:defRPr/>
            </a:pPr>
            <a:r>
              <a:rPr lang="en-US" sz="2000" b="1">
                <a:latin typeface="+mn-lt"/>
              </a:rPr>
              <a:t>Model the people who will be using </a:t>
            </a:r>
            <a:r>
              <a:rPr lang="en-US" sz="2000">
                <a:latin typeface="+mn-lt"/>
              </a:rPr>
              <a:t>the VR application</a:t>
            </a:r>
          </a:p>
          <a:p>
            <a:pPr>
              <a:defRPr/>
            </a:pPr>
            <a:endParaRPr lang="en-US" sz="2000">
              <a:latin typeface="+mn-lt"/>
            </a:endParaRPr>
          </a:p>
          <a:p>
            <a:pPr>
              <a:defRPr/>
            </a:pPr>
            <a:r>
              <a:rPr lang="en-US" sz="2000" b="1">
                <a:latin typeface="+mn-lt"/>
              </a:rPr>
              <a:t>Help to prevent the design from being driven by design/ engineering convenience </a:t>
            </a:r>
          </a:p>
          <a:p>
            <a:pPr>
              <a:defRPr/>
            </a:pPr>
            <a:endParaRPr lang="en-US" sz="2400">
              <a:latin typeface="+mn-lt"/>
            </a:endParaRPr>
          </a:p>
        </p:txBody>
      </p:sp>
      <p:sp>
        <p:nvSpPr>
          <p:cNvPr id="26631" name="Rectângulo 2"/>
          <p:cNvSpPr>
            <a:spLocks noChangeArrowheads="1"/>
          </p:cNvSpPr>
          <p:nvPr/>
        </p:nvSpPr>
        <p:spPr bwMode="auto">
          <a:xfrm>
            <a:off x="690564" y="3501008"/>
            <a:ext cx="308934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US" altLang="en-US" sz="2000" b="0">
                <a:solidFill>
                  <a:srgbClr val="000000"/>
                </a:solidFill>
              </a:rPr>
              <a:t>Personas should</a:t>
            </a:r>
          </a:p>
          <a:p>
            <a:pPr eaLnBrk="1" hangingPunct="1">
              <a:spcBef>
                <a:spcPct val="0"/>
              </a:spcBef>
              <a:buFontTx/>
              <a:buNone/>
            </a:pPr>
            <a:r>
              <a:rPr lang="pt-PT" altLang="en-US" sz="2000" b="0">
                <a:solidFill>
                  <a:srgbClr val="000000"/>
                </a:solidFill>
              </a:rPr>
              <a:t>- </a:t>
            </a:r>
            <a:r>
              <a:rPr lang="en-US" altLang="en-US" sz="2000" b="0">
                <a:solidFill>
                  <a:srgbClr val="000000"/>
                </a:solidFill>
              </a:rPr>
              <a:t>not be too detailed</a:t>
            </a:r>
          </a:p>
          <a:p>
            <a:pPr eaLnBrk="1" hangingPunct="1">
              <a:spcBef>
                <a:spcPct val="0"/>
              </a:spcBef>
              <a:buFontTx/>
              <a:buNone/>
            </a:pPr>
            <a:endParaRPr lang="en-US" altLang="en-US" sz="2000" b="0">
              <a:solidFill>
                <a:srgbClr val="000000"/>
              </a:solidFill>
            </a:endParaRPr>
          </a:p>
          <a:p>
            <a:pPr eaLnBrk="1" hangingPunct="1">
              <a:spcBef>
                <a:spcPct val="0"/>
              </a:spcBef>
              <a:buFontTx/>
              <a:buNone/>
            </a:pPr>
            <a:r>
              <a:rPr lang="en-US" altLang="en-US" sz="2000" b="0">
                <a:solidFill>
                  <a:srgbClr val="000000"/>
                </a:solidFill>
              </a:rPr>
              <a:t>- be validated in later stages</a:t>
            </a:r>
          </a:p>
        </p:txBody>
      </p:sp>
      <p:sp>
        <p:nvSpPr>
          <p:cNvPr id="8" name="Rectângulo 7"/>
          <p:cNvSpPr/>
          <p:nvPr/>
        </p:nvSpPr>
        <p:spPr>
          <a:xfrm>
            <a:off x="2051720" y="6237312"/>
            <a:ext cx="1454150" cy="369888"/>
          </a:xfrm>
          <a:prstGeom prst="rect">
            <a:avLst/>
          </a:prstGeom>
        </p:spPr>
        <p:txBody>
          <a:bodyPr wrap="none">
            <a:spAutoFit/>
          </a:bodyPr>
          <a:lstStyle/>
          <a:p>
            <a:pPr>
              <a:defRPr/>
            </a:pPr>
            <a:r>
              <a:rPr lang="en-US">
                <a:solidFill>
                  <a:srgbClr val="0033CC"/>
                </a:solidFill>
                <a:latin typeface="+mn-lt"/>
              </a:rPr>
              <a:t>(Jerald, 2016)</a:t>
            </a:r>
            <a:endParaRPr lang="en-US">
              <a:solidFill>
                <a:srgbClr val="0033CC"/>
              </a:solidFill>
            </a:endParaRPr>
          </a:p>
        </p:txBody>
      </p:sp>
    </p:spTree>
    <p:extLst>
      <p:ext uri="{BB962C8B-B14F-4D97-AF65-F5344CB8AC3E}">
        <p14:creationId xmlns:p14="http://schemas.microsoft.com/office/powerpoint/2010/main" val="1814990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p:cNvSpPr>
            <a:spLocks noGrp="1"/>
          </p:cNvSpPr>
          <p:nvPr>
            <p:ph type="sldNum" sz="quarter" idx="12"/>
          </p:nvPr>
        </p:nvSpPr>
        <p:spPr/>
        <p:txBody>
          <a:bodyPr/>
          <a:lstStyle/>
          <a:p>
            <a:pPr>
              <a:defRPr/>
            </a:pPr>
            <a:fld id="{2EE09CAC-21C9-4471-B587-C7BF4225C0BE}" type="slidenum">
              <a:rPr lang="pt-PT" smtClean="0"/>
              <a:pPr>
                <a:defRPr/>
              </a:pPr>
              <a:t>35</a:t>
            </a:fld>
            <a:endParaRPr lang="pt-PT"/>
          </a:p>
        </p:txBody>
      </p:sp>
      <p:pic>
        <p:nvPicPr>
          <p:cNvPr id="276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41" y="1648063"/>
            <a:ext cx="4932795" cy="320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ângulo 1"/>
          <p:cNvSpPr/>
          <p:nvPr/>
        </p:nvSpPr>
        <p:spPr>
          <a:xfrm>
            <a:off x="5720556" y="4853369"/>
            <a:ext cx="3320480" cy="707886"/>
          </a:xfrm>
          <a:prstGeom prst="rect">
            <a:avLst/>
          </a:prstGeom>
        </p:spPr>
        <p:txBody>
          <a:bodyPr wrap="square">
            <a:spAutoFit/>
          </a:bodyPr>
          <a:lstStyle/>
          <a:p>
            <a:pPr>
              <a:defRPr/>
            </a:pPr>
            <a:r>
              <a:rPr lang="en-US" sz="2000" b="0">
                <a:solidFill>
                  <a:schemeClr val="accent2">
                    <a:lumMod val="60000"/>
                    <a:lumOff val="40000"/>
                  </a:schemeClr>
                </a:solidFill>
                <a:latin typeface="+mn-lt"/>
              </a:rPr>
              <a:t>Relation to type of system (VR in this case)</a:t>
            </a:r>
            <a:endParaRPr lang="pt-PT" sz="2000" b="0">
              <a:solidFill>
                <a:schemeClr val="accent2">
                  <a:lumMod val="60000"/>
                  <a:lumOff val="40000"/>
                </a:schemeClr>
              </a:solidFill>
              <a:latin typeface="+mn-lt"/>
            </a:endParaRPr>
          </a:p>
        </p:txBody>
      </p:sp>
      <p:sp>
        <p:nvSpPr>
          <p:cNvPr id="3" name="Rectângulo 2"/>
          <p:cNvSpPr/>
          <p:nvPr/>
        </p:nvSpPr>
        <p:spPr>
          <a:xfrm>
            <a:off x="455407" y="1267383"/>
            <a:ext cx="2679700" cy="707886"/>
          </a:xfrm>
          <a:prstGeom prst="rect">
            <a:avLst/>
          </a:prstGeom>
        </p:spPr>
        <p:txBody>
          <a:bodyPr wrap="square">
            <a:spAutoFit/>
          </a:bodyPr>
          <a:lstStyle/>
          <a:p>
            <a:pPr>
              <a:defRPr/>
            </a:pPr>
            <a:r>
              <a:rPr lang="en-US" sz="2000" b="0">
                <a:solidFill>
                  <a:schemeClr val="accent2">
                    <a:lumMod val="60000"/>
                    <a:lumOff val="40000"/>
                  </a:schemeClr>
                </a:solidFill>
                <a:latin typeface="+mn-lt"/>
              </a:rPr>
              <a:t>Sketch/photo and name</a:t>
            </a:r>
          </a:p>
        </p:txBody>
      </p:sp>
      <p:sp>
        <p:nvSpPr>
          <p:cNvPr id="7" name="Rectângulo 6"/>
          <p:cNvSpPr/>
          <p:nvPr/>
        </p:nvSpPr>
        <p:spPr>
          <a:xfrm>
            <a:off x="5441757" y="1156682"/>
            <a:ext cx="3463925" cy="400110"/>
          </a:xfrm>
          <a:prstGeom prst="rect">
            <a:avLst/>
          </a:prstGeom>
        </p:spPr>
        <p:txBody>
          <a:bodyPr wrap="square">
            <a:spAutoFit/>
          </a:bodyPr>
          <a:lstStyle/>
          <a:p>
            <a:pPr>
              <a:defRPr/>
            </a:pPr>
            <a:r>
              <a:rPr lang="en-US" sz="2000" b="0">
                <a:solidFill>
                  <a:schemeClr val="accent2">
                    <a:lumMod val="60000"/>
                    <a:lumOff val="40000"/>
                  </a:schemeClr>
                </a:solidFill>
                <a:latin typeface="+mn-lt"/>
              </a:rPr>
              <a:t>Basic description of the user</a:t>
            </a:r>
          </a:p>
        </p:txBody>
      </p:sp>
      <p:sp>
        <p:nvSpPr>
          <p:cNvPr id="8" name="Rectângulo 7"/>
          <p:cNvSpPr/>
          <p:nvPr/>
        </p:nvSpPr>
        <p:spPr>
          <a:xfrm>
            <a:off x="423276" y="5188566"/>
            <a:ext cx="4572000" cy="400110"/>
          </a:xfrm>
          <a:prstGeom prst="rect">
            <a:avLst/>
          </a:prstGeom>
        </p:spPr>
        <p:txBody>
          <a:bodyPr wrap="square">
            <a:spAutoFit/>
          </a:bodyPr>
          <a:lstStyle/>
          <a:p>
            <a:pPr>
              <a:defRPr/>
            </a:pPr>
            <a:r>
              <a:rPr lang="en-US" sz="2000" b="0">
                <a:solidFill>
                  <a:schemeClr val="accent2">
                    <a:lumMod val="60000"/>
                    <a:lumOff val="40000"/>
                  </a:schemeClr>
                </a:solidFill>
                <a:latin typeface="+mn-lt"/>
              </a:rPr>
              <a:t>Challenges the person has</a:t>
            </a:r>
          </a:p>
        </p:txBody>
      </p:sp>
      <p:cxnSp>
        <p:nvCxnSpPr>
          <p:cNvPr id="13" name="Conexão recta unidireccional 12"/>
          <p:cNvCxnSpPr>
            <a:cxnSpLocks/>
          </p:cNvCxnSpPr>
          <p:nvPr/>
        </p:nvCxnSpPr>
        <p:spPr>
          <a:xfrm flipV="1">
            <a:off x="6833601" y="1556002"/>
            <a:ext cx="288925" cy="49789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exão recta unidireccional 14"/>
          <p:cNvCxnSpPr>
            <a:cxnSpLocks/>
          </p:cNvCxnSpPr>
          <p:nvPr/>
        </p:nvCxnSpPr>
        <p:spPr>
          <a:xfrm flipH="1">
            <a:off x="1537701" y="4671904"/>
            <a:ext cx="431800" cy="57005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7" name="Conexão recta unidireccional 16"/>
          <p:cNvCxnSpPr>
            <a:cxnSpLocks/>
          </p:cNvCxnSpPr>
          <p:nvPr/>
        </p:nvCxnSpPr>
        <p:spPr>
          <a:xfrm>
            <a:off x="6714539" y="4315222"/>
            <a:ext cx="582612" cy="61190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8" name="Rectângulo 17"/>
          <p:cNvSpPr/>
          <p:nvPr/>
        </p:nvSpPr>
        <p:spPr>
          <a:xfrm>
            <a:off x="298450" y="332656"/>
            <a:ext cx="8572375" cy="830997"/>
          </a:xfrm>
          <a:prstGeom prst="rect">
            <a:avLst/>
          </a:prstGeom>
        </p:spPr>
        <p:txBody>
          <a:bodyPr wrap="square">
            <a:spAutoFit/>
          </a:bodyPr>
          <a:lstStyle/>
          <a:p>
            <a:pPr>
              <a:defRPr/>
            </a:pPr>
            <a:r>
              <a:rPr lang="en-US" sz="2400" b="1">
                <a:latin typeface="+mn-lt"/>
              </a:rPr>
              <a:t>Describe </a:t>
            </a:r>
            <a:r>
              <a:rPr lang="en-US" sz="2400">
                <a:latin typeface="+mn-lt"/>
              </a:rPr>
              <a:t>~2</a:t>
            </a:r>
            <a:r>
              <a:rPr lang="en-US" sz="2400" b="1">
                <a:latin typeface="+mn-lt"/>
              </a:rPr>
              <a:t> characters representing the range of targeted users</a:t>
            </a:r>
          </a:p>
        </p:txBody>
      </p:sp>
      <p:sp>
        <p:nvSpPr>
          <p:cNvPr id="19" name="Rectângulo 18"/>
          <p:cNvSpPr/>
          <p:nvPr/>
        </p:nvSpPr>
        <p:spPr>
          <a:xfrm>
            <a:off x="251520" y="5849977"/>
            <a:ext cx="8789516" cy="1323439"/>
          </a:xfrm>
          <a:prstGeom prst="rect">
            <a:avLst/>
          </a:prstGeom>
        </p:spPr>
        <p:txBody>
          <a:bodyPr wrap="square">
            <a:spAutoFit/>
          </a:bodyPr>
          <a:lstStyle/>
          <a:p>
            <a:pPr>
              <a:defRPr/>
            </a:pPr>
            <a:r>
              <a:rPr lang="en-US" sz="2000">
                <a:latin typeface="+mn-lt"/>
              </a:rPr>
              <a:t>If personas are especially important (e.g., for therapy applications), then data should be very carefully collected with interviews and/or questionnaires</a:t>
            </a:r>
          </a:p>
          <a:p>
            <a:pPr>
              <a:defRPr/>
            </a:pPr>
            <a:endParaRPr lang="en-US" sz="2000">
              <a:latin typeface="+mn-lt"/>
            </a:endParaRPr>
          </a:p>
        </p:txBody>
      </p:sp>
      <p:cxnSp>
        <p:nvCxnSpPr>
          <p:cNvPr id="14" name="Conexão recta unidireccional 13"/>
          <p:cNvCxnSpPr>
            <a:cxnSpLocks/>
          </p:cNvCxnSpPr>
          <p:nvPr/>
        </p:nvCxnSpPr>
        <p:spPr>
          <a:xfrm flipH="1" flipV="1">
            <a:off x="1742488" y="1791211"/>
            <a:ext cx="434975" cy="53830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40029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27856"/>
            <a:ext cx="8229600" cy="1143000"/>
          </a:xfrm>
        </p:spPr>
        <p:txBody>
          <a:bodyPr>
            <a:normAutofit/>
          </a:bodyPr>
          <a:lstStyle/>
          <a:p>
            <a:pPr algn="l"/>
            <a:r>
              <a:rPr lang="en-US" sz="2400" b="1"/>
              <a:t>Another example of a Persona</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36</a:t>
            </a:fld>
            <a:endParaRPr lang="en-US"/>
          </a:p>
        </p:txBody>
      </p:sp>
      <p:sp>
        <p:nvSpPr>
          <p:cNvPr id="5" name="Rectângulo 4"/>
          <p:cNvSpPr/>
          <p:nvPr/>
        </p:nvSpPr>
        <p:spPr>
          <a:xfrm>
            <a:off x="755576" y="6136700"/>
            <a:ext cx="6748319" cy="584775"/>
          </a:xfrm>
          <a:prstGeom prst="rect">
            <a:avLst/>
          </a:prstGeom>
        </p:spPr>
        <p:txBody>
          <a:bodyPr wrap="square">
            <a:spAutoFit/>
          </a:bodyPr>
          <a:lstStyle/>
          <a:p>
            <a:r>
              <a:rPr lang="en-US" sz="1600" b="0">
                <a:hlinkClick r:id="rId3"/>
              </a:rPr>
              <a:t>https://www.interaction-design.org/literature/article/personas-why-and-how-you-should-use-them</a:t>
            </a:r>
            <a:endParaRPr lang="en-US" sz="1600" b="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124744"/>
            <a:ext cx="6247420" cy="3463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ângulo 2"/>
          <p:cNvSpPr/>
          <p:nvPr/>
        </p:nvSpPr>
        <p:spPr>
          <a:xfrm>
            <a:off x="453216" y="4696324"/>
            <a:ext cx="8064896" cy="1323439"/>
          </a:xfrm>
          <a:prstGeom prst="rect">
            <a:avLst/>
          </a:prstGeom>
        </p:spPr>
        <p:txBody>
          <a:bodyPr wrap="square">
            <a:spAutoFit/>
          </a:bodyPr>
          <a:lstStyle/>
          <a:p>
            <a:pPr marL="342900" indent="-342900">
              <a:buFont typeface="Arial" panose="020B0604020202020204" pitchFamily="34" charset="0"/>
              <a:buChar char="•"/>
            </a:pPr>
            <a:r>
              <a:rPr lang="en-US" sz="2000" b="0"/>
              <a:t>A main difficulty of the persona method is getting the team members to use it</a:t>
            </a:r>
          </a:p>
          <a:p>
            <a:pPr marL="342900" indent="-342900">
              <a:buFont typeface="Arial" panose="020B0604020202020204" pitchFamily="34" charset="0"/>
              <a:buChar char="•"/>
            </a:pPr>
            <a:endParaRPr lang="en-US" sz="2000" b="0"/>
          </a:p>
          <a:p>
            <a:pPr marL="342900" indent="-342900">
              <a:buFont typeface="Arial" panose="020B0604020202020204" pitchFamily="34" charset="0"/>
              <a:buChar char="•"/>
            </a:pPr>
            <a:r>
              <a:rPr lang="en-US" sz="2000" b="0"/>
              <a:t>The 10‑step process of creating a persona can help</a:t>
            </a:r>
          </a:p>
        </p:txBody>
      </p:sp>
    </p:spTree>
    <p:extLst>
      <p:ext uri="{BB962C8B-B14F-4D97-AF65-F5344CB8AC3E}">
        <p14:creationId xmlns:p14="http://schemas.microsoft.com/office/powerpoint/2010/main" val="4091735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260648"/>
            <a:ext cx="8229600" cy="1143000"/>
          </a:xfrm>
        </p:spPr>
        <p:txBody>
          <a:bodyPr>
            <a:normAutofit fontScale="90000"/>
          </a:bodyPr>
          <a:lstStyle/>
          <a:p>
            <a:pPr algn="l"/>
            <a:r>
              <a:rPr lang="en-US" sz="3100" b="1">
                <a:latin typeface="+mn-lt"/>
                <a:ea typeface="+mn-ea"/>
                <a:cs typeface="+mn-cs"/>
              </a:rPr>
              <a:t>10 steps </a:t>
            </a:r>
            <a:r>
              <a:rPr lang="en-US" sz="3100" b="1"/>
              <a:t>to Creating Personas and Scenarios</a:t>
            </a:r>
            <a:br>
              <a:rPr lang="en-US" sz="2800" b="1"/>
            </a:br>
            <a:r>
              <a:rPr lang="en-US" sz="2800" b="1"/>
              <a:t>(and getting them used by the team)</a:t>
            </a:r>
            <a:br>
              <a:rPr lang="en-US" sz="2800" b="1"/>
            </a:br>
            <a:r>
              <a:rPr lang="en-US" sz="2800" b="1">
                <a:latin typeface="+mn-lt"/>
                <a:ea typeface="+mn-ea"/>
                <a:cs typeface="+mn-cs"/>
              </a:rPr>
              <a:t> </a:t>
            </a:r>
            <a:endParaRPr lang="en-US" b="1"/>
          </a:p>
        </p:txBody>
      </p:sp>
      <p:sp>
        <p:nvSpPr>
          <p:cNvPr id="3" name="Marcador de Posição de Conteúdo 2"/>
          <p:cNvSpPr>
            <a:spLocks noGrp="1"/>
          </p:cNvSpPr>
          <p:nvPr>
            <p:ph idx="1"/>
          </p:nvPr>
        </p:nvSpPr>
        <p:spPr>
          <a:xfrm>
            <a:off x="467544" y="1339536"/>
            <a:ext cx="9069610" cy="5401832"/>
          </a:xfrm>
        </p:spPr>
        <p:txBody>
          <a:bodyPr>
            <a:normAutofit fontScale="92500"/>
          </a:bodyPr>
          <a:lstStyle/>
          <a:p>
            <a:pPr marL="0" indent="0">
              <a:lnSpc>
                <a:spcPct val="150000"/>
              </a:lnSpc>
              <a:buNone/>
            </a:pPr>
            <a:r>
              <a:rPr lang="en-US" sz="2400"/>
              <a:t>1- </a:t>
            </a:r>
            <a:r>
              <a:rPr lang="en-US" sz="2200"/>
              <a:t>Collect data - and knowledge about the users</a:t>
            </a:r>
          </a:p>
          <a:p>
            <a:pPr marL="0" indent="0">
              <a:lnSpc>
                <a:spcPct val="150000"/>
              </a:lnSpc>
              <a:buNone/>
            </a:pPr>
            <a:r>
              <a:rPr lang="en-US" sz="2200"/>
              <a:t>2- Form a hypothesis - general idea of the various users </a:t>
            </a:r>
          </a:p>
          <a:p>
            <a:pPr marL="0" indent="0">
              <a:lnSpc>
                <a:spcPct val="150000"/>
              </a:lnSpc>
              <a:buNone/>
            </a:pPr>
            <a:r>
              <a:rPr lang="pt-PT" sz="2200"/>
              <a:t>3- </a:t>
            </a:r>
            <a:r>
              <a:rPr lang="en-US" sz="2200"/>
              <a:t>Everyone accepts the hypothesis</a:t>
            </a:r>
          </a:p>
          <a:p>
            <a:pPr marL="0" indent="0">
              <a:lnSpc>
                <a:spcPct val="150000"/>
              </a:lnSpc>
              <a:buNone/>
            </a:pPr>
            <a:r>
              <a:rPr lang="pt-PT" sz="2200"/>
              <a:t>4- </a:t>
            </a:r>
            <a:r>
              <a:rPr lang="en-US" sz="2200"/>
              <a:t>Establish a number–  the final number of personas</a:t>
            </a:r>
          </a:p>
          <a:p>
            <a:pPr marL="0" indent="0">
              <a:lnSpc>
                <a:spcPct val="150000"/>
              </a:lnSpc>
              <a:buNone/>
            </a:pPr>
            <a:r>
              <a:rPr lang="pt-PT" sz="2200"/>
              <a:t>5- </a:t>
            </a:r>
            <a:r>
              <a:rPr lang="en-US" sz="2200"/>
              <a:t>Describe the personas - to be able to develop solutions</a:t>
            </a:r>
          </a:p>
          <a:p>
            <a:pPr marL="0" indent="0">
              <a:lnSpc>
                <a:spcPct val="150000"/>
              </a:lnSpc>
              <a:buNone/>
            </a:pPr>
            <a:r>
              <a:rPr lang="en-US" sz="2200"/>
              <a:t>6- Prepare scenarios for the personas to describe solutions</a:t>
            </a:r>
          </a:p>
          <a:p>
            <a:pPr marL="0" indent="0">
              <a:lnSpc>
                <a:spcPct val="150000"/>
              </a:lnSpc>
              <a:buNone/>
            </a:pPr>
            <a:r>
              <a:rPr lang="pt-PT" sz="2200"/>
              <a:t>7- </a:t>
            </a:r>
            <a:r>
              <a:rPr lang="en-US" sz="2200"/>
              <a:t>Obtain acceptance from the organization and participants</a:t>
            </a:r>
          </a:p>
          <a:p>
            <a:pPr marL="0" indent="0">
              <a:lnSpc>
                <a:spcPct val="150000"/>
              </a:lnSpc>
              <a:buNone/>
            </a:pPr>
            <a:r>
              <a:rPr lang="pt-PT" sz="2200"/>
              <a:t>8- </a:t>
            </a:r>
            <a:r>
              <a:rPr lang="en-US" sz="2200"/>
              <a:t>Disseminate knowledge for the participants to use them</a:t>
            </a:r>
          </a:p>
          <a:p>
            <a:pPr marL="0" indent="0">
              <a:lnSpc>
                <a:spcPct val="150000"/>
              </a:lnSpc>
              <a:buNone/>
            </a:pPr>
            <a:r>
              <a:rPr lang="en-US" sz="2200"/>
              <a:t>9- Everyone prepares scenarios- Personas have no value in themselves</a:t>
            </a:r>
          </a:p>
          <a:p>
            <a:pPr marL="0" indent="0">
              <a:lnSpc>
                <a:spcPct val="150000"/>
              </a:lnSpc>
              <a:buNone/>
            </a:pPr>
            <a:r>
              <a:rPr lang="en-US" sz="2200"/>
              <a:t>10- Make ongoing adjustments- revise the descriptions often </a:t>
            </a:r>
          </a:p>
          <a:p>
            <a:pPr marL="0" indent="0">
              <a:lnSpc>
                <a:spcPct val="150000"/>
              </a:lnSpc>
              <a:buNone/>
            </a:pPr>
            <a:endParaRPr lang="en-US" sz="24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37</a:t>
            </a:fld>
            <a:endParaRPr lang="en-US"/>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964" r="23648"/>
          <a:stretch/>
        </p:blipFill>
        <p:spPr bwMode="auto">
          <a:xfrm>
            <a:off x="7092280" y="800935"/>
            <a:ext cx="1875284" cy="1310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037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0"/>
            <a:ext cx="8229600" cy="1143000"/>
          </a:xfrm>
        </p:spPr>
        <p:txBody>
          <a:bodyPr>
            <a:normAutofit/>
          </a:bodyPr>
          <a:lstStyle/>
          <a:p>
            <a:pPr algn="l"/>
            <a:r>
              <a:rPr lang="en-US" sz="2400" b="1"/>
              <a:t>Personas: The Take Away</a:t>
            </a:r>
            <a:endParaRPr lang="en-US" sz="2400"/>
          </a:p>
        </p:txBody>
      </p:sp>
      <p:sp>
        <p:nvSpPr>
          <p:cNvPr id="3" name="Marcador de Posição de Conteúdo 2"/>
          <p:cNvSpPr>
            <a:spLocks noGrp="1"/>
          </p:cNvSpPr>
          <p:nvPr>
            <p:ph idx="1"/>
          </p:nvPr>
        </p:nvSpPr>
        <p:spPr>
          <a:xfrm>
            <a:off x="388530" y="1143000"/>
            <a:ext cx="8332712" cy="5400600"/>
          </a:xfrm>
        </p:spPr>
        <p:txBody>
          <a:bodyPr>
            <a:normAutofit/>
          </a:bodyPr>
          <a:lstStyle/>
          <a:p>
            <a:r>
              <a:rPr lang="en-US" sz="2000"/>
              <a:t>Personas are user models, </a:t>
            </a:r>
            <a:r>
              <a:rPr lang="en-US" sz="2000" b="1"/>
              <a:t>fictional characters </a:t>
            </a:r>
          </a:p>
          <a:p>
            <a:pPr marL="0" indent="0">
              <a:buNone/>
            </a:pPr>
            <a:r>
              <a:rPr lang="en-US" sz="2000" b="1"/>
              <a:t>     based on user research </a:t>
            </a:r>
            <a:r>
              <a:rPr lang="en-US" sz="2000"/>
              <a:t>to help understand:</a:t>
            </a:r>
          </a:p>
          <a:p>
            <a:pPr marL="0" indent="0">
              <a:buNone/>
            </a:pPr>
            <a:r>
              <a:rPr lang="en-US" sz="2000"/>
              <a:t>	- users’ needs, and experiences</a:t>
            </a:r>
          </a:p>
          <a:p>
            <a:pPr marL="0" indent="0">
              <a:buNone/>
            </a:pPr>
            <a:r>
              <a:rPr lang="en-US" sz="2000"/>
              <a:t>	- behaviors and goals</a:t>
            </a:r>
          </a:p>
          <a:p>
            <a:endParaRPr lang="en-US" sz="2000"/>
          </a:p>
          <a:p>
            <a:r>
              <a:rPr lang="en-US" sz="2000"/>
              <a:t>Make the design task at hand less complex</a:t>
            </a:r>
          </a:p>
          <a:p>
            <a:endParaRPr lang="en-US" sz="2000"/>
          </a:p>
          <a:p>
            <a:r>
              <a:rPr lang="en-US" sz="2000"/>
              <a:t>Guide the ideation processes, and help to achieve the goal of creating a good user experience for the target user group</a:t>
            </a:r>
          </a:p>
          <a:p>
            <a:endParaRPr lang="en-US" sz="2000"/>
          </a:p>
          <a:p>
            <a:r>
              <a:rPr lang="en-US" sz="2000"/>
              <a:t>The 10-step process covers the entire process from the preliminary data collection, through active use, to continued development of personas.</a:t>
            </a:r>
            <a:endParaRPr lang="en-US" sz="28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38</a:t>
            </a:fld>
            <a:endParaRPr lang="en-US"/>
          </a:p>
        </p:txBody>
      </p:sp>
      <p:sp>
        <p:nvSpPr>
          <p:cNvPr id="5" name="Rectângulo 4"/>
          <p:cNvSpPr/>
          <p:nvPr/>
        </p:nvSpPr>
        <p:spPr>
          <a:xfrm>
            <a:off x="755576" y="5796553"/>
            <a:ext cx="7632848" cy="584775"/>
          </a:xfrm>
          <a:prstGeom prst="rect">
            <a:avLst/>
          </a:prstGeom>
        </p:spPr>
        <p:txBody>
          <a:bodyPr wrap="square">
            <a:spAutoFit/>
          </a:bodyPr>
          <a:lstStyle/>
          <a:p>
            <a:r>
              <a:rPr lang="en-US" sz="1600" b="0">
                <a:hlinkClick r:id="rId3"/>
              </a:rPr>
              <a:t>https://www.interaction-design.org/literature/article/personas-why-and-how-you-should-use-them</a:t>
            </a:r>
            <a:endParaRPr lang="en-US" sz="1600" b="0"/>
          </a:p>
        </p:txBody>
      </p:sp>
      <p:pic>
        <p:nvPicPr>
          <p:cNvPr id="7" name="Picture 6">
            <a:extLst>
              <a:ext uri="{FF2B5EF4-FFF2-40B4-BE49-F238E27FC236}">
                <a16:creationId xmlns:a16="http://schemas.microsoft.com/office/drawing/2014/main" id="{B3CC244E-4AED-4242-A260-C15D55D2578E}"/>
              </a:ext>
            </a:extLst>
          </p:cNvPr>
          <p:cNvPicPr>
            <a:picLocks noChangeAspect="1"/>
          </p:cNvPicPr>
          <p:nvPr/>
        </p:nvPicPr>
        <p:blipFill>
          <a:blip r:embed="rId4"/>
          <a:stretch>
            <a:fillRect/>
          </a:stretch>
        </p:blipFill>
        <p:spPr>
          <a:xfrm>
            <a:off x="6574059" y="973035"/>
            <a:ext cx="2339752" cy="2455965"/>
          </a:xfrm>
          <a:prstGeom prst="rect">
            <a:avLst/>
          </a:prstGeom>
        </p:spPr>
      </p:pic>
    </p:spTree>
    <p:extLst>
      <p:ext uri="{BB962C8B-B14F-4D97-AF65-F5344CB8AC3E}">
        <p14:creationId xmlns:p14="http://schemas.microsoft.com/office/powerpoint/2010/main" val="1744635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45242" y="1722730"/>
            <a:ext cx="8579296" cy="4853136"/>
          </a:xfrm>
        </p:spPr>
        <p:txBody>
          <a:bodyPr>
            <a:normAutofit/>
          </a:bodyPr>
          <a:lstStyle/>
          <a:p>
            <a:endParaRPr lang="pt-PT" sz="2000"/>
          </a:p>
          <a:p>
            <a:pPr fontAlgn="base"/>
            <a:endParaRPr lang="pt-PT" sz="2000"/>
          </a:p>
          <a:p>
            <a:pPr marL="0" indent="0" fontAlgn="base">
              <a:buNone/>
            </a:pPr>
            <a:endParaRPr lang="en-US" sz="2000"/>
          </a:p>
          <a:p>
            <a:pPr fontAlgn="base"/>
            <a:r>
              <a:rPr lang="en-US" sz="2000"/>
              <a:t>Note the goals and questions to be achieved and sometimes define the possibilities of how the user(s) can achieve them on the product/service</a:t>
            </a:r>
          </a:p>
          <a:p>
            <a:pPr marL="0" indent="0" fontAlgn="base">
              <a:buNone/>
            </a:pPr>
            <a:endParaRPr lang="en-US" sz="2000"/>
          </a:p>
          <a:p>
            <a:pPr fontAlgn="base"/>
            <a:r>
              <a:rPr lang="en-US" sz="2000"/>
              <a:t>Scenarios are critical for</a:t>
            </a:r>
          </a:p>
          <a:p>
            <a:pPr marL="0" indent="0" fontAlgn="base">
              <a:buNone/>
            </a:pPr>
            <a:r>
              <a:rPr lang="en-US" sz="2000"/>
              <a:t>	     - </a:t>
            </a:r>
            <a:r>
              <a:rPr lang="en-US" sz="2000" b="1"/>
              <a:t>designing </a:t>
            </a:r>
          </a:p>
          <a:p>
            <a:pPr marL="0" indent="0" fontAlgn="base">
              <a:buNone/>
            </a:pPr>
            <a:r>
              <a:rPr lang="en-US" sz="2000"/>
              <a:t>                     - </a:t>
            </a:r>
            <a:r>
              <a:rPr lang="en-US" sz="2000" b="1"/>
              <a:t>usability testing</a:t>
            </a:r>
          </a:p>
          <a:p>
            <a:endParaRPr lang="pt-PT" sz="2800"/>
          </a:p>
          <a:p>
            <a:endParaRPr lang="en-US" sz="28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39</a:t>
            </a:fld>
            <a:endParaRPr lang="en-US"/>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a:latin typeface="+mj-lt"/>
                <a:ea typeface="+mj-ea"/>
                <a:cs typeface="+mj-cs"/>
              </a:rPr>
              <a:t>Scenarios</a:t>
            </a:r>
          </a:p>
        </p:txBody>
      </p:sp>
      <p:sp>
        <p:nvSpPr>
          <p:cNvPr id="2" name="Rectângulo 1"/>
          <p:cNvSpPr/>
          <p:nvPr/>
        </p:nvSpPr>
        <p:spPr>
          <a:xfrm>
            <a:off x="683568" y="5877272"/>
            <a:ext cx="7848872" cy="338554"/>
          </a:xfrm>
          <a:prstGeom prst="rect">
            <a:avLst/>
          </a:prstGeom>
        </p:spPr>
        <p:txBody>
          <a:bodyPr wrap="square">
            <a:spAutoFit/>
          </a:bodyPr>
          <a:lstStyle/>
          <a:p>
            <a:r>
              <a:rPr lang="en-US" sz="1600" b="0">
                <a:hlinkClick r:id="rId3"/>
              </a:rPr>
              <a:t>https://www.usability.gov/how-to-and-tools/methods/scenarios.html</a:t>
            </a:r>
            <a:endParaRPr lang="en-US" sz="1600" b="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667692"/>
            <a:ext cx="3605690" cy="1993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ângulo 4"/>
          <p:cNvSpPr/>
          <p:nvPr/>
        </p:nvSpPr>
        <p:spPr>
          <a:xfrm>
            <a:off x="683568" y="6237312"/>
            <a:ext cx="7272808" cy="338554"/>
          </a:xfrm>
          <a:prstGeom prst="rect">
            <a:avLst/>
          </a:prstGeom>
        </p:spPr>
        <p:txBody>
          <a:bodyPr wrap="square">
            <a:spAutoFit/>
          </a:bodyPr>
          <a:lstStyle/>
          <a:p>
            <a:r>
              <a:rPr lang="en-US" sz="1600" b="0">
                <a:hlinkClick r:id="rId5"/>
              </a:rPr>
              <a:t>https://www.interaction-design.org/literature/topics/user-scenarios</a:t>
            </a:r>
            <a:endParaRPr lang="en-US" sz="1600" b="0"/>
          </a:p>
        </p:txBody>
      </p:sp>
      <p:pic>
        <p:nvPicPr>
          <p:cNvPr id="8" name="Picture 7">
            <a:extLst>
              <a:ext uri="{FF2B5EF4-FFF2-40B4-BE49-F238E27FC236}">
                <a16:creationId xmlns:a16="http://schemas.microsoft.com/office/drawing/2014/main" id="{67E6ECBA-F04E-4228-A282-7F7C7CBCB76A}"/>
              </a:ext>
            </a:extLst>
          </p:cNvPr>
          <p:cNvPicPr>
            <a:picLocks noChangeAspect="1"/>
          </p:cNvPicPr>
          <p:nvPr/>
        </p:nvPicPr>
        <p:blipFill>
          <a:blip r:embed="rId6"/>
          <a:stretch>
            <a:fillRect/>
          </a:stretch>
        </p:blipFill>
        <p:spPr>
          <a:xfrm>
            <a:off x="6199166" y="710530"/>
            <a:ext cx="2520280" cy="1829139"/>
          </a:xfrm>
          <a:prstGeom prst="rect">
            <a:avLst/>
          </a:prstGeom>
        </p:spPr>
      </p:pic>
      <p:sp>
        <p:nvSpPr>
          <p:cNvPr id="7" name="Rectangle 6">
            <a:extLst>
              <a:ext uri="{FF2B5EF4-FFF2-40B4-BE49-F238E27FC236}">
                <a16:creationId xmlns:a16="http://schemas.microsoft.com/office/drawing/2014/main" id="{5EBBA111-7D10-4684-90C0-03CFD87C695E}"/>
              </a:ext>
            </a:extLst>
          </p:cNvPr>
          <p:cNvSpPr/>
          <p:nvPr/>
        </p:nvSpPr>
        <p:spPr>
          <a:xfrm>
            <a:off x="467544" y="1443558"/>
            <a:ext cx="4572000" cy="1015663"/>
          </a:xfrm>
          <a:prstGeom prst="rect">
            <a:avLst/>
          </a:prstGeom>
        </p:spPr>
        <p:txBody>
          <a:bodyPr>
            <a:spAutoFit/>
          </a:bodyPr>
          <a:lstStyle/>
          <a:p>
            <a:pPr marL="285750" indent="-285750">
              <a:buFont typeface="Arial" panose="020B0604020202020204" pitchFamily="34" charset="0"/>
              <a:buChar char="•"/>
            </a:pPr>
            <a:r>
              <a:rPr lang="en-US" sz="2000"/>
              <a:t>Stories and contexts about how the user groups use a future product/service</a:t>
            </a:r>
          </a:p>
        </p:txBody>
      </p:sp>
    </p:spTree>
    <p:extLst>
      <p:ext uri="{BB962C8B-B14F-4D97-AF65-F5344CB8AC3E}">
        <p14:creationId xmlns:p14="http://schemas.microsoft.com/office/powerpoint/2010/main" val="333963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a:extLst>
              <a:ext uri="{FF2B5EF4-FFF2-40B4-BE49-F238E27FC236}">
                <a16:creationId xmlns:a16="http://schemas.microsoft.com/office/drawing/2014/main" id="{41C95915-2F86-4D02-AAFC-5E75F82F33C0}"/>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14814C9-A0A4-487A-9F52-EDA1500BCE01}" type="slidenum">
              <a:rPr lang="en-GB" altLang="en-US" sz="1400" smtClean="0"/>
              <a:pPr>
                <a:spcBef>
                  <a:spcPct val="0"/>
                </a:spcBef>
                <a:buFontTx/>
                <a:buNone/>
              </a:pPr>
              <a:t>4</a:t>
            </a:fld>
            <a:endParaRPr lang="en-GB" altLang="en-US" sz="1400"/>
          </a:p>
        </p:txBody>
      </p:sp>
      <p:sp>
        <p:nvSpPr>
          <p:cNvPr id="6147" name="Rectangle 3">
            <a:extLst>
              <a:ext uri="{FF2B5EF4-FFF2-40B4-BE49-F238E27FC236}">
                <a16:creationId xmlns:a16="http://schemas.microsoft.com/office/drawing/2014/main" id="{9996520F-8239-4289-B8DB-5CDC2551328C}"/>
              </a:ext>
            </a:extLst>
          </p:cNvPr>
          <p:cNvSpPr>
            <a:spLocks noGrp="1" noChangeArrowheads="1"/>
          </p:cNvSpPr>
          <p:nvPr>
            <p:ph type="body" idx="1"/>
          </p:nvPr>
        </p:nvSpPr>
        <p:spPr>
          <a:xfrm>
            <a:off x="422093" y="1556792"/>
            <a:ext cx="8229600" cy="4525963"/>
          </a:xfrm>
        </p:spPr>
        <p:txBody>
          <a:bodyPr/>
          <a:lstStyle/>
          <a:p>
            <a:pPr eaLnBrk="1" hangingPunct="1"/>
            <a:r>
              <a:rPr lang="en-US" altLang="en-US" sz="1800"/>
              <a:t>A </a:t>
            </a:r>
            <a:r>
              <a:rPr lang="en-US" altLang="en-US" sz="1800" b="1"/>
              <a:t>mental model </a:t>
            </a:r>
            <a:r>
              <a:rPr lang="en-US" altLang="en-US" sz="1800"/>
              <a:t>(in a simple way) is the </a:t>
            </a:r>
            <a:r>
              <a:rPr lang="en-US" altLang="en-US" sz="1800" b="1"/>
              <a:t>user’s  internal representation </a:t>
            </a:r>
            <a:r>
              <a:rPr lang="en-US" altLang="en-US" sz="1800"/>
              <a:t>and understanding of the system; what the user believes about the system</a:t>
            </a:r>
          </a:p>
          <a:p>
            <a:pPr eaLnBrk="1" hangingPunct="1"/>
            <a:endParaRPr lang="en-US" altLang="en-US" sz="1800"/>
          </a:p>
          <a:p>
            <a:pPr eaLnBrk="1" hangingPunct="1"/>
            <a:r>
              <a:rPr lang="en-US" altLang="en-US" sz="1800"/>
              <a:t>The </a:t>
            </a:r>
            <a:r>
              <a:rPr lang="en-US" altLang="en-US" sz="1800" b="1"/>
              <a:t>conceptual model is the UI highest level </a:t>
            </a:r>
          </a:p>
          <a:p>
            <a:pPr eaLnBrk="1" hangingPunct="1"/>
            <a:endParaRPr lang="en-US" altLang="en-US" sz="1800"/>
          </a:p>
          <a:p>
            <a:pPr eaLnBrk="1" hangingPunct="1"/>
            <a:r>
              <a:rPr lang="en-US" altLang="en-US" sz="1800"/>
              <a:t>The conceptual model is the conceptual framework in which the functionality is provided to the user</a:t>
            </a:r>
          </a:p>
          <a:p>
            <a:pPr eaLnBrk="1" hangingPunct="1"/>
            <a:endParaRPr lang="en-US" altLang="en-US" sz="1800"/>
          </a:p>
          <a:p>
            <a:pPr eaLnBrk="1" hangingPunct="1"/>
            <a:r>
              <a:rPr lang="en-US" altLang="en-US" sz="1800" b="1"/>
              <a:t>To understand how to design a good conceptual model it is necessary to understand mental models</a:t>
            </a:r>
          </a:p>
          <a:p>
            <a:pPr eaLnBrk="1" hangingPunct="1"/>
            <a:endParaRPr lang="en-US" altLang="en-US" sz="1800"/>
          </a:p>
          <a:p>
            <a:pPr eaLnBrk="1" hangingPunct="1"/>
            <a:r>
              <a:rPr lang="en-US" altLang="en-US" sz="1800" b="1"/>
              <a:t>A conceptual model is the designer’s attempt to foster good mental models through UI aspects </a:t>
            </a:r>
          </a:p>
          <a:p>
            <a:pPr eaLnBrk="1" hangingPunct="1"/>
            <a:endParaRPr lang="pt-PT" altLang="en-US" sz="1800"/>
          </a:p>
        </p:txBody>
      </p:sp>
      <p:sp>
        <p:nvSpPr>
          <p:cNvPr id="4" name="Marcador de Posição de Conteúdo 2">
            <a:extLst>
              <a:ext uri="{FF2B5EF4-FFF2-40B4-BE49-F238E27FC236}">
                <a16:creationId xmlns:a16="http://schemas.microsoft.com/office/drawing/2014/main" id="{3ED5D291-C624-42FD-9DDF-1A1DF9E6E218}"/>
              </a:ext>
            </a:extLst>
          </p:cNvPr>
          <p:cNvSpPr txBox="1">
            <a:spLocks/>
          </p:cNvSpPr>
          <p:nvPr/>
        </p:nvSpPr>
        <p:spPr bwMode="auto">
          <a:xfrm>
            <a:off x="200025" y="676274"/>
            <a:ext cx="89439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pt-PT" sz="2000" b="1" kern="0"/>
              <a:t>Mental </a:t>
            </a:r>
            <a:r>
              <a:rPr lang="en-US" sz="2000" b="1" kern="0"/>
              <a:t>models and Conceptual models </a:t>
            </a:r>
          </a:p>
        </p:txBody>
      </p:sp>
    </p:spTree>
    <p:extLst>
      <p:ext uri="{BB962C8B-B14F-4D97-AF65-F5344CB8AC3E}">
        <p14:creationId xmlns:p14="http://schemas.microsoft.com/office/powerpoint/2010/main" val="69754233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23528" y="929337"/>
            <a:ext cx="9001000" cy="5256584"/>
          </a:xfrm>
        </p:spPr>
        <p:txBody>
          <a:bodyPr>
            <a:noAutofit/>
          </a:bodyPr>
          <a:lstStyle/>
          <a:p>
            <a:r>
              <a:rPr lang="en-US" sz="2000"/>
              <a:t>Scenarios should be used in the ideation phase of a project</a:t>
            </a:r>
          </a:p>
          <a:p>
            <a:endParaRPr lang="en-US" sz="2000"/>
          </a:p>
          <a:p>
            <a:r>
              <a:rPr lang="en-US" sz="2000"/>
              <a:t>Need to be </a:t>
            </a:r>
            <a:r>
              <a:rPr lang="en-US" sz="2000" b="1" i="1"/>
              <a:t>based on research </a:t>
            </a:r>
            <a:r>
              <a:rPr lang="en-US" sz="2000"/>
              <a:t>with users</a:t>
            </a:r>
          </a:p>
          <a:p>
            <a:endParaRPr lang="en-US" sz="2000"/>
          </a:p>
          <a:p>
            <a:r>
              <a:rPr lang="en-US" sz="2000"/>
              <a:t>Do </a:t>
            </a:r>
            <a:r>
              <a:rPr lang="en-US" sz="2000" b="1" i="1"/>
              <a:t>not</a:t>
            </a:r>
            <a:r>
              <a:rPr lang="en-US" sz="2000"/>
              <a:t> represent</a:t>
            </a:r>
            <a:r>
              <a:rPr lang="en-US" sz="2000" b="1"/>
              <a:t> </a:t>
            </a:r>
            <a:r>
              <a:rPr lang="en-US" sz="2000" b="1" i="1"/>
              <a:t>all</a:t>
            </a:r>
            <a:r>
              <a:rPr lang="en-US" sz="2000" b="1"/>
              <a:t> </a:t>
            </a:r>
            <a:r>
              <a:rPr lang="en-US" sz="2000"/>
              <a:t>possible users</a:t>
            </a:r>
          </a:p>
          <a:p>
            <a:endParaRPr lang="en-US" sz="2000"/>
          </a:p>
          <a:p>
            <a:r>
              <a:rPr lang="en-US" sz="2000"/>
              <a:t>Typically account for the </a:t>
            </a:r>
            <a:r>
              <a:rPr lang="en-US" sz="2000" b="1" i="1"/>
              <a:t>most common</a:t>
            </a:r>
            <a:r>
              <a:rPr lang="en-US" sz="2000"/>
              <a:t> users or user motivations</a:t>
            </a:r>
          </a:p>
          <a:p>
            <a:endParaRPr lang="en-US" sz="2000"/>
          </a:p>
          <a:p>
            <a:r>
              <a:rPr lang="en-US" sz="2000"/>
              <a:t>Are commonly </a:t>
            </a:r>
            <a:r>
              <a:rPr lang="en-US" sz="2000" b="1" i="1"/>
              <a:t>based on personas</a:t>
            </a:r>
          </a:p>
          <a:p>
            <a:endParaRPr lang="en-US" sz="2000"/>
          </a:p>
          <a:p>
            <a:r>
              <a:rPr lang="en-US" sz="2000"/>
              <a:t>Can be used to determine the most important areas to test during usability testing, and to provide guidance to the test</a:t>
            </a:r>
          </a:p>
          <a:p>
            <a:endParaRPr lang="en-US" sz="2400"/>
          </a:p>
          <a:p>
            <a:endParaRPr lang="en-US" sz="2400"/>
          </a:p>
          <a:p>
            <a:endParaRPr lang="en-US" sz="24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40</a:t>
            </a:fld>
            <a:endParaRPr lang="en-US"/>
          </a:p>
        </p:txBody>
      </p:sp>
      <p:sp>
        <p:nvSpPr>
          <p:cNvPr id="5" name="Rectângulo 4"/>
          <p:cNvSpPr/>
          <p:nvPr/>
        </p:nvSpPr>
        <p:spPr>
          <a:xfrm>
            <a:off x="611560" y="6218376"/>
            <a:ext cx="7776864" cy="338554"/>
          </a:xfrm>
          <a:prstGeom prst="rect">
            <a:avLst/>
          </a:prstGeom>
        </p:spPr>
        <p:txBody>
          <a:bodyPr wrap="square">
            <a:spAutoFit/>
          </a:bodyPr>
          <a:lstStyle/>
          <a:p>
            <a:r>
              <a:rPr lang="en-US" sz="1600" b="0">
                <a:hlinkClick r:id="rId3"/>
              </a:rPr>
              <a:t>https://www.interaction-design.org/literature/topics/user-scenarios</a:t>
            </a:r>
            <a:endParaRPr lang="en-US" sz="1600" b="0"/>
          </a:p>
        </p:txBody>
      </p:sp>
    </p:spTree>
    <p:extLst>
      <p:ext uri="{BB962C8B-B14F-4D97-AF65-F5344CB8AC3E}">
        <p14:creationId xmlns:p14="http://schemas.microsoft.com/office/powerpoint/2010/main" val="4244458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57200" y="1868339"/>
            <a:ext cx="8579296" cy="4853136"/>
          </a:xfrm>
        </p:spPr>
        <p:txBody>
          <a:bodyPr>
            <a:normAutofit/>
          </a:bodyPr>
          <a:lstStyle/>
          <a:p>
            <a:pPr fontAlgn="base"/>
            <a:r>
              <a:rPr lang="en-US" sz="2000"/>
              <a:t>Good scenarios are concise but answer the following questions:</a:t>
            </a:r>
          </a:p>
          <a:p>
            <a:pPr marL="0" indent="0" fontAlgn="base">
              <a:buNone/>
            </a:pPr>
            <a:endParaRPr lang="en-US" sz="2000"/>
          </a:p>
          <a:p>
            <a:pPr marL="0" indent="0" fontAlgn="base">
              <a:buNone/>
            </a:pPr>
            <a:r>
              <a:rPr lang="en-US" sz="2000" b="1"/>
              <a:t>	- Who is the user?</a:t>
            </a:r>
            <a:r>
              <a:rPr lang="en-US" sz="2000"/>
              <a:t> Use the</a:t>
            </a:r>
            <a:r>
              <a:rPr lang="en-US" sz="2000" b="1"/>
              <a:t> personas </a:t>
            </a:r>
          </a:p>
          <a:p>
            <a:pPr fontAlgn="base"/>
            <a:endParaRPr lang="en-US" sz="2000" b="1"/>
          </a:p>
          <a:p>
            <a:pPr marL="0" indent="0" fontAlgn="base">
              <a:buNone/>
            </a:pPr>
            <a:r>
              <a:rPr lang="en-US" sz="2000" b="1"/>
              <a:t>	- Why does the user uses the product? </a:t>
            </a:r>
            <a:r>
              <a:rPr lang="en-US" sz="2000"/>
              <a:t> Note what motivates 		                            the user and their expectations, if any</a:t>
            </a:r>
          </a:p>
          <a:p>
            <a:pPr fontAlgn="base"/>
            <a:endParaRPr lang="en-US" sz="2000"/>
          </a:p>
          <a:p>
            <a:pPr marL="0" indent="0" fontAlgn="base">
              <a:buNone/>
            </a:pPr>
            <a:r>
              <a:rPr lang="en-US" sz="2000" b="1"/>
              <a:t>	- What goals does s/he have</a:t>
            </a:r>
            <a:r>
              <a:rPr lang="en-US" sz="2000"/>
              <a:t>? Use </a:t>
            </a:r>
            <a:r>
              <a:rPr lang="en-US" sz="2000" b="1"/>
              <a:t>task analysis</a:t>
            </a:r>
          </a:p>
          <a:p>
            <a:pPr fontAlgn="base"/>
            <a:endParaRPr lang="en-US" sz="2000" b="1"/>
          </a:p>
          <a:p>
            <a:pPr marL="0" indent="0" fontAlgn="base">
              <a:buNone/>
            </a:pPr>
            <a:r>
              <a:rPr lang="en-US" sz="2000" b="1"/>
              <a:t>	- How can the user achieve their goals with the product? </a:t>
            </a:r>
            <a:endParaRPr lang="pt-PT" sz="2400"/>
          </a:p>
          <a:p>
            <a:endParaRPr lang="en-US" sz="28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41</a:t>
            </a:fld>
            <a:endParaRPr lang="en-US"/>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a:t>What to Consider When Writing Scenarios</a:t>
            </a:r>
          </a:p>
        </p:txBody>
      </p:sp>
      <p:sp>
        <p:nvSpPr>
          <p:cNvPr id="2" name="Rectângulo 1"/>
          <p:cNvSpPr/>
          <p:nvPr/>
        </p:nvSpPr>
        <p:spPr>
          <a:xfrm>
            <a:off x="683568" y="5877272"/>
            <a:ext cx="7848872" cy="338554"/>
          </a:xfrm>
          <a:prstGeom prst="rect">
            <a:avLst/>
          </a:prstGeom>
        </p:spPr>
        <p:txBody>
          <a:bodyPr wrap="square">
            <a:spAutoFit/>
          </a:bodyPr>
          <a:lstStyle/>
          <a:p>
            <a:r>
              <a:rPr lang="en-US" sz="1600" b="0">
                <a:hlinkClick r:id="rId3"/>
              </a:rPr>
              <a:t>https://www.usability.gov/how-to-and-tools/methods/scenarios.html</a:t>
            </a:r>
            <a:endParaRPr lang="en-US" sz="1600" b="0"/>
          </a:p>
        </p:txBody>
      </p:sp>
    </p:spTree>
    <p:extLst>
      <p:ext uri="{BB962C8B-B14F-4D97-AF65-F5344CB8AC3E}">
        <p14:creationId xmlns:p14="http://schemas.microsoft.com/office/powerpoint/2010/main" val="3936238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287016" y="1556792"/>
            <a:ext cx="8389440" cy="4853136"/>
          </a:xfrm>
        </p:spPr>
        <p:txBody>
          <a:bodyPr>
            <a:normAutofit/>
          </a:bodyPr>
          <a:lstStyle/>
          <a:p>
            <a:pPr fontAlgn="base"/>
            <a:r>
              <a:rPr lang="en-US" sz="2000" b="1"/>
              <a:t>Goal/Task-based Scenarios </a:t>
            </a:r>
            <a:r>
              <a:rPr lang="en-US" sz="2000"/>
              <a:t>state only what the user wants to do</a:t>
            </a:r>
            <a:endParaRPr lang="en-US" sz="2000" b="1"/>
          </a:p>
          <a:p>
            <a:pPr fontAlgn="base"/>
            <a:endParaRPr lang="en-US" sz="2000"/>
          </a:p>
          <a:p>
            <a:pPr marL="0" indent="0" fontAlgn="base">
              <a:buNone/>
            </a:pPr>
            <a:r>
              <a:rPr lang="en-US" sz="2000" b="1"/>
              <a:t>Example</a:t>
            </a:r>
            <a:r>
              <a:rPr lang="en-US" sz="2000"/>
              <a:t>: You are traveling to Paris for your job next week and you want to check on the amount you can be reimbursed for meals and other expenses</a:t>
            </a:r>
          </a:p>
          <a:p>
            <a:pPr marL="0" indent="0" fontAlgn="base">
              <a:buNone/>
            </a:pPr>
            <a:endParaRPr lang="pt-PT" sz="2000"/>
          </a:p>
          <a:p>
            <a:pPr marL="0" indent="0" fontAlgn="base">
              <a:buNone/>
            </a:pPr>
            <a:endParaRPr lang="en-US" sz="2000"/>
          </a:p>
          <a:p>
            <a:pPr fontAlgn="base"/>
            <a:r>
              <a:rPr lang="en-US" sz="2000" b="1"/>
              <a:t>Elaborated Scenarios </a:t>
            </a:r>
            <a:r>
              <a:rPr lang="en-US" sz="2000"/>
              <a:t>give more user story details </a:t>
            </a:r>
            <a:r>
              <a:rPr lang="en-US" sz="2000" b="1"/>
              <a:t> </a:t>
            </a:r>
          </a:p>
          <a:p>
            <a:pPr marL="0" indent="0" fontAlgn="base">
              <a:buNone/>
            </a:pPr>
            <a:endParaRPr lang="pt-PT" sz="2000" b="1"/>
          </a:p>
          <a:p>
            <a:pPr marL="0" indent="0" fontAlgn="base">
              <a:buNone/>
            </a:pPr>
            <a:endParaRPr lang="pt-PT" sz="2000" b="1"/>
          </a:p>
          <a:p>
            <a:pPr fontAlgn="base"/>
            <a:r>
              <a:rPr lang="en-US" sz="2000" b="1"/>
              <a:t>Full Scale Task Scenarios </a:t>
            </a:r>
            <a:r>
              <a:rPr lang="en-US" sz="2000"/>
              <a:t>include the steps to accomplish the task</a:t>
            </a:r>
            <a:endParaRPr lang="pt-PT" sz="2000"/>
          </a:p>
          <a:p>
            <a:endParaRPr lang="en-US" sz="28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42</a:t>
            </a:fld>
            <a:endParaRPr lang="en-US"/>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a:t>Types of Scenarios</a:t>
            </a:r>
          </a:p>
        </p:txBody>
      </p:sp>
      <p:sp>
        <p:nvSpPr>
          <p:cNvPr id="2" name="Rectângulo 1"/>
          <p:cNvSpPr/>
          <p:nvPr/>
        </p:nvSpPr>
        <p:spPr>
          <a:xfrm>
            <a:off x="683568" y="5877272"/>
            <a:ext cx="7848872" cy="369332"/>
          </a:xfrm>
          <a:prstGeom prst="rect">
            <a:avLst/>
          </a:prstGeom>
        </p:spPr>
        <p:txBody>
          <a:bodyPr wrap="square">
            <a:spAutoFit/>
          </a:bodyPr>
          <a:lstStyle/>
          <a:p>
            <a:r>
              <a:rPr lang="en-US">
                <a:hlinkClick r:id="rId3"/>
              </a:rPr>
              <a:t>https://www.usability.gov/how-to-and-tools/methods/scenarios.html</a:t>
            </a:r>
            <a:endParaRPr lang="en-US"/>
          </a:p>
        </p:txBody>
      </p:sp>
    </p:spTree>
    <p:extLst>
      <p:ext uri="{BB962C8B-B14F-4D97-AF65-F5344CB8AC3E}">
        <p14:creationId xmlns:p14="http://schemas.microsoft.com/office/powerpoint/2010/main" val="3223598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197768"/>
            <a:ext cx="8229600" cy="1143000"/>
          </a:xfrm>
        </p:spPr>
        <p:txBody>
          <a:bodyPr>
            <a:normAutofit/>
          </a:bodyPr>
          <a:lstStyle/>
          <a:p>
            <a:pPr algn="l"/>
            <a:r>
              <a:rPr lang="en-US" sz="2400" b="1"/>
              <a:t>Scenarios: The Take Away</a:t>
            </a:r>
            <a:endParaRPr lang="en-US" sz="2400"/>
          </a:p>
        </p:txBody>
      </p:sp>
      <p:sp>
        <p:nvSpPr>
          <p:cNvPr id="3" name="Marcador de Posição de Conteúdo 2"/>
          <p:cNvSpPr>
            <a:spLocks noGrp="1"/>
          </p:cNvSpPr>
          <p:nvPr>
            <p:ph idx="1"/>
          </p:nvPr>
        </p:nvSpPr>
        <p:spPr>
          <a:xfrm>
            <a:off x="271736" y="1340768"/>
            <a:ext cx="8332712" cy="3888432"/>
          </a:xfrm>
        </p:spPr>
        <p:txBody>
          <a:bodyPr>
            <a:normAutofit/>
          </a:bodyPr>
          <a:lstStyle/>
          <a:p>
            <a:endParaRPr lang="en-US" sz="2400"/>
          </a:p>
          <a:p>
            <a:r>
              <a:rPr lang="en-US" sz="2000"/>
              <a:t>User scenarios are a </a:t>
            </a:r>
            <a:r>
              <a:rPr lang="en-US" sz="2000" b="1"/>
              <a:t>great way of communicating the key tasks a user will perform with a system</a:t>
            </a:r>
          </a:p>
          <a:p>
            <a:endParaRPr lang="en-US" sz="2000"/>
          </a:p>
          <a:p>
            <a:pPr>
              <a:lnSpc>
                <a:spcPct val="150000"/>
              </a:lnSpc>
            </a:pPr>
            <a:r>
              <a:rPr lang="en-US" sz="2000"/>
              <a:t>They can also </a:t>
            </a:r>
            <a:r>
              <a:rPr lang="en-US" sz="2000" b="1"/>
              <a:t>help define the usability testing </a:t>
            </a:r>
            <a:r>
              <a:rPr lang="en-US" sz="2000"/>
              <a:t>regime</a:t>
            </a:r>
          </a:p>
          <a:p>
            <a:pPr>
              <a:lnSpc>
                <a:spcPct val="150000"/>
              </a:lnSpc>
            </a:pPr>
            <a:endParaRPr lang="en-US" sz="2000"/>
          </a:p>
          <a:p>
            <a:r>
              <a:rPr lang="en-US" sz="2000"/>
              <a:t>To create user scenarios is a simple process and </a:t>
            </a:r>
            <a:r>
              <a:rPr lang="en-US" sz="2000" b="1"/>
              <a:t>should be used for developing and iterating interactive products</a:t>
            </a:r>
            <a:r>
              <a:rPr lang="en-US" sz="2000"/>
              <a:t> </a:t>
            </a:r>
          </a:p>
          <a:p>
            <a:pPr>
              <a:lnSpc>
                <a:spcPct val="150000"/>
              </a:lnSpc>
            </a:pPr>
            <a:endParaRPr lang="en-US" sz="2400">
              <a:hlinkClick r:id="rId3"/>
            </a:endParaRP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43</a:t>
            </a:fld>
            <a:endParaRPr lang="en-US"/>
          </a:p>
        </p:txBody>
      </p:sp>
      <p:sp>
        <p:nvSpPr>
          <p:cNvPr id="5" name="Rectângulo 4"/>
          <p:cNvSpPr/>
          <p:nvPr/>
        </p:nvSpPr>
        <p:spPr>
          <a:xfrm>
            <a:off x="683568" y="4725144"/>
            <a:ext cx="8064896" cy="416011"/>
          </a:xfrm>
          <a:prstGeom prst="rect">
            <a:avLst/>
          </a:prstGeom>
        </p:spPr>
        <p:txBody>
          <a:bodyPr wrap="square">
            <a:spAutoFit/>
          </a:bodyPr>
          <a:lstStyle/>
          <a:p>
            <a:pPr>
              <a:lnSpc>
                <a:spcPct val="150000"/>
              </a:lnSpc>
            </a:pPr>
            <a:r>
              <a:rPr lang="en-US" sz="1600" b="0">
                <a:hlinkClick r:id="rId3"/>
              </a:rPr>
              <a:t>https://www.interaction-design.org/literature/topics/user-scenarios</a:t>
            </a:r>
            <a:endParaRPr lang="en-US" sz="1600" b="0"/>
          </a:p>
        </p:txBody>
      </p:sp>
      <p:pic>
        <p:nvPicPr>
          <p:cNvPr id="7" name="Picture 6">
            <a:extLst>
              <a:ext uri="{FF2B5EF4-FFF2-40B4-BE49-F238E27FC236}">
                <a16:creationId xmlns:a16="http://schemas.microsoft.com/office/drawing/2014/main" id="{886DB3F5-D6AE-46D7-9000-BEC0573294C2}"/>
              </a:ext>
            </a:extLst>
          </p:cNvPr>
          <p:cNvPicPr>
            <a:picLocks noChangeAspect="1"/>
          </p:cNvPicPr>
          <p:nvPr/>
        </p:nvPicPr>
        <p:blipFill>
          <a:blip r:embed="rId4"/>
          <a:stretch>
            <a:fillRect/>
          </a:stretch>
        </p:blipFill>
        <p:spPr>
          <a:xfrm>
            <a:off x="6623720" y="4997782"/>
            <a:ext cx="2520280" cy="1829139"/>
          </a:xfrm>
          <a:prstGeom prst="rect">
            <a:avLst/>
          </a:prstGeom>
        </p:spPr>
      </p:pic>
    </p:spTree>
    <p:extLst>
      <p:ext uri="{BB962C8B-B14F-4D97-AF65-F5344CB8AC3E}">
        <p14:creationId xmlns:p14="http://schemas.microsoft.com/office/powerpoint/2010/main" val="2313830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59768" y="2176264"/>
            <a:ext cx="8424464" cy="4853136"/>
          </a:xfrm>
        </p:spPr>
        <p:txBody>
          <a:bodyPr>
            <a:normAutofit/>
          </a:bodyPr>
          <a:lstStyle/>
          <a:p>
            <a:pPr fontAlgn="base"/>
            <a:r>
              <a:rPr lang="en-US" sz="2000"/>
              <a:t>The process of </a:t>
            </a:r>
            <a:r>
              <a:rPr lang="en-US" sz="2000" b="1"/>
              <a:t>learning about users </a:t>
            </a:r>
            <a:r>
              <a:rPr lang="en-US" sz="2000"/>
              <a:t>by observing them in action to </a:t>
            </a:r>
            <a:r>
              <a:rPr lang="en-US" sz="2000" b="1"/>
              <a:t>understand in detail how they perform their tasks </a:t>
            </a:r>
            <a:r>
              <a:rPr lang="en-US" sz="2000"/>
              <a:t>and achieve their intended goals.   </a:t>
            </a:r>
          </a:p>
          <a:p>
            <a:pPr fontAlgn="base"/>
            <a:endParaRPr lang="en-US" sz="2000"/>
          </a:p>
          <a:p>
            <a:pPr fontAlgn="base"/>
            <a:r>
              <a:rPr lang="en-US" sz="2000"/>
              <a:t>Helps identify the tasks that product/service must support</a:t>
            </a:r>
          </a:p>
          <a:p>
            <a:pPr fontAlgn="base"/>
            <a:endParaRPr lang="pt-PT" sz="2000"/>
          </a:p>
          <a:p>
            <a:pPr fontAlgn="base"/>
            <a:r>
              <a:rPr lang="en-US" sz="2000"/>
              <a:t>Helps support other aspects of the user-centered design process</a:t>
            </a:r>
          </a:p>
          <a:p>
            <a:pPr fontAlgn="base"/>
            <a:endParaRPr lang="en-US" sz="2000"/>
          </a:p>
          <a:p>
            <a:pPr fontAlgn="base"/>
            <a:r>
              <a:rPr lang="en-US" sz="2000"/>
              <a:t>It is important to perform a task </a:t>
            </a:r>
            <a:r>
              <a:rPr lang="en-US" sz="2000" b="1"/>
              <a:t>analysis early in your process</a:t>
            </a:r>
            <a:r>
              <a:rPr lang="en-US" sz="2000"/>
              <a:t>, in particular prior to design work</a:t>
            </a:r>
          </a:p>
          <a:p>
            <a:pPr fontAlgn="base"/>
            <a:endParaRPr lang="en-US" sz="24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44</a:t>
            </a:fld>
            <a:endParaRPr lang="en-US"/>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b="1"/>
              <a:t>Task Analysis</a:t>
            </a:r>
          </a:p>
        </p:txBody>
      </p:sp>
      <p:pic>
        <p:nvPicPr>
          <p:cNvPr id="7" name="Picture 6">
            <a:extLst>
              <a:ext uri="{FF2B5EF4-FFF2-40B4-BE49-F238E27FC236}">
                <a16:creationId xmlns:a16="http://schemas.microsoft.com/office/drawing/2014/main" id="{5C3D5F66-E0EC-4ABA-8275-352BDFF3B00C}"/>
              </a:ext>
            </a:extLst>
          </p:cNvPr>
          <p:cNvPicPr>
            <a:picLocks noChangeAspect="1"/>
          </p:cNvPicPr>
          <p:nvPr/>
        </p:nvPicPr>
        <p:blipFill>
          <a:blip r:embed="rId3"/>
          <a:stretch>
            <a:fillRect/>
          </a:stretch>
        </p:blipFill>
        <p:spPr>
          <a:xfrm>
            <a:off x="6263952" y="215070"/>
            <a:ext cx="2520280" cy="1580786"/>
          </a:xfrm>
          <a:prstGeom prst="rect">
            <a:avLst/>
          </a:prstGeom>
        </p:spPr>
      </p:pic>
    </p:spTree>
    <p:extLst>
      <p:ext uri="{BB962C8B-B14F-4D97-AF65-F5344CB8AC3E}">
        <p14:creationId xmlns:p14="http://schemas.microsoft.com/office/powerpoint/2010/main" val="3165710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95772" y="1052736"/>
            <a:ext cx="8424464" cy="4853136"/>
          </a:xfrm>
        </p:spPr>
        <p:txBody>
          <a:bodyPr>
            <a:normAutofit/>
          </a:bodyPr>
          <a:lstStyle/>
          <a:p>
            <a:r>
              <a:rPr lang="en-US" sz="2000" b="1"/>
              <a:t>Task analysis is useful to </a:t>
            </a:r>
            <a:r>
              <a:rPr lang="en-US" sz="2000"/>
              <a:t>understand:</a:t>
            </a:r>
          </a:p>
          <a:p>
            <a:endParaRPr lang="en-US" sz="2000"/>
          </a:p>
          <a:p>
            <a:pPr marL="0" indent="0">
              <a:lnSpc>
                <a:spcPct val="150000"/>
              </a:lnSpc>
              <a:buNone/>
            </a:pPr>
            <a:r>
              <a:rPr lang="en-US" sz="2400"/>
              <a:t>	</a:t>
            </a:r>
            <a:r>
              <a:rPr lang="en-US" sz="2000"/>
              <a:t>-  </a:t>
            </a:r>
            <a:r>
              <a:rPr lang="en-US" sz="2000" b="1"/>
              <a:t>Users’ goals </a:t>
            </a:r>
            <a:r>
              <a:rPr lang="en-US" sz="2000"/>
              <a:t>and what they are trying to achieve</a:t>
            </a:r>
          </a:p>
          <a:p>
            <a:pPr marL="0" indent="0">
              <a:lnSpc>
                <a:spcPct val="150000"/>
              </a:lnSpc>
              <a:buNone/>
            </a:pPr>
            <a:r>
              <a:rPr lang="en-US" sz="2000"/>
              <a:t>	- The </a:t>
            </a:r>
            <a:r>
              <a:rPr lang="en-US" sz="2000" b="1"/>
              <a:t>steps that users currently take </a:t>
            </a:r>
            <a:r>
              <a:rPr lang="en-US" sz="2000"/>
              <a:t>to achieve their goals </a:t>
            </a:r>
          </a:p>
          <a:p>
            <a:pPr marL="0" indent="0">
              <a:lnSpc>
                <a:spcPct val="150000"/>
              </a:lnSpc>
              <a:buNone/>
            </a:pPr>
            <a:r>
              <a:rPr lang="en-US" sz="2000"/>
              <a:t>	- The personal, social and cultural experiences that </a:t>
            </a:r>
            <a:r>
              <a:rPr lang="en-US" sz="2000" b="1"/>
              <a:t>users 		                    		bring to the tasks</a:t>
            </a:r>
          </a:p>
          <a:p>
            <a:pPr marL="0" indent="0">
              <a:lnSpc>
                <a:spcPct val="150000"/>
              </a:lnSpc>
              <a:buNone/>
            </a:pPr>
            <a:r>
              <a:rPr lang="en-US" sz="2000"/>
              <a:t>	- The </a:t>
            </a:r>
            <a:r>
              <a:rPr lang="en-US" sz="2000" b="1"/>
              <a:t>influence of the physical environment </a:t>
            </a:r>
            <a:r>
              <a:rPr lang="en-US" sz="2000"/>
              <a:t>on the users 		                      		while attempting to meet a goal</a:t>
            </a:r>
          </a:p>
          <a:p>
            <a:pPr fontAlgn="base"/>
            <a:endParaRPr lang="en-US" sz="24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45</a:t>
            </a:fld>
            <a:endParaRPr lang="en-US"/>
          </a:p>
        </p:txBody>
      </p:sp>
      <p:sp>
        <p:nvSpPr>
          <p:cNvPr id="2" name="Rectângulo 1"/>
          <p:cNvSpPr/>
          <p:nvPr/>
        </p:nvSpPr>
        <p:spPr>
          <a:xfrm>
            <a:off x="1259632" y="5661248"/>
            <a:ext cx="7056784" cy="892552"/>
          </a:xfrm>
          <a:prstGeom prst="rect">
            <a:avLst/>
          </a:prstGeom>
        </p:spPr>
        <p:txBody>
          <a:bodyPr wrap="square">
            <a:spAutoFit/>
          </a:bodyPr>
          <a:lstStyle/>
          <a:p>
            <a:r>
              <a:rPr lang="en-US" sz="1600" b="0">
                <a:hlinkClick r:id="rId3"/>
              </a:rPr>
              <a:t>https://www.interaction-design.org/literature/article/task-analysis-a-ux-designer-s-best-friend</a:t>
            </a:r>
            <a:endParaRPr lang="en-US" sz="1600" b="0"/>
          </a:p>
          <a:p>
            <a:endParaRPr lang="en-US" sz="2000"/>
          </a:p>
        </p:txBody>
      </p:sp>
    </p:spTree>
    <p:extLst>
      <p:ext uri="{BB962C8B-B14F-4D97-AF65-F5344CB8AC3E}">
        <p14:creationId xmlns:p14="http://schemas.microsoft.com/office/powerpoint/2010/main" val="1099004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95536" y="836712"/>
            <a:ext cx="8424464" cy="6021288"/>
          </a:xfrm>
        </p:spPr>
        <p:txBody>
          <a:bodyPr>
            <a:normAutofit/>
          </a:bodyPr>
          <a:lstStyle/>
          <a:p>
            <a:r>
              <a:rPr lang="en-US" sz="2000" b="1"/>
              <a:t>Task analysis may be performed</a:t>
            </a:r>
            <a:r>
              <a:rPr lang="en-US" sz="2000"/>
              <a:t>:</a:t>
            </a:r>
          </a:p>
          <a:p>
            <a:endParaRPr lang="pt-PT" sz="2000"/>
          </a:p>
          <a:p>
            <a:endParaRPr lang="en-US" sz="2000"/>
          </a:p>
          <a:p>
            <a:pPr marL="0" indent="0">
              <a:lnSpc>
                <a:spcPct val="150000"/>
              </a:lnSpc>
              <a:buNone/>
            </a:pPr>
            <a:r>
              <a:rPr lang="en-US" sz="2000"/>
              <a:t>	- in a </a:t>
            </a:r>
            <a:r>
              <a:rPr lang="en-US" sz="2000" b="1"/>
              <a:t>more formal way </a:t>
            </a:r>
            <a:r>
              <a:rPr lang="en-US" sz="2000"/>
              <a:t>(e.g. HTA - Hierarchical Task Analysis) 	 	  (addressed in a following lecture)</a:t>
            </a:r>
          </a:p>
          <a:p>
            <a:pPr marL="0" indent="0">
              <a:lnSpc>
                <a:spcPct val="150000"/>
              </a:lnSpc>
              <a:buNone/>
            </a:pPr>
            <a:r>
              <a:rPr lang="en-US" sz="2000"/>
              <a:t>	  or</a:t>
            </a:r>
          </a:p>
          <a:p>
            <a:pPr marL="0" indent="0">
              <a:lnSpc>
                <a:spcPct val="150000"/>
              </a:lnSpc>
              <a:buNone/>
            </a:pPr>
            <a:r>
              <a:rPr lang="pt-PT" sz="2000"/>
              <a:t>	- in a </a:t>
            </a:r>
            <a:r>
              <a:rPr lang="pt-PT" sz="2000" b="1"/>
              <a:t>more informal </a:t>
            </a:r>
            <a:r>
              <a:rPr lang="en-US" sz="2000" b="1"/>
              <a:t>way</a:t>
            </a:r>
            <a:r>
              <a:rPr lang="pt-PT" sz="2000"/>
              <a:t>: </a:t>
            </a:r>
          </a:p>
          <a:p>
            <a:pPr marL="0" indent="0">
              <a:lnSpc>
                <a:spcPct val="150000"/>
              </a:lnSpc>
              <a:buNone/>
            </a:pPr>
            <a:endParaRPr lang="en-US" sz="2000"/>
          </a:p>
          <a:p>
            <a:pPr marL="0" indent="0">
              <a:lnSpc>
                <a:spcPct val="150000"/>
              </a:lnSpc>
              <a:buNone/>
            </a:pPr>
            <a:endParaRPr lang="en-US" sz="2000"/>
          </a:p>
          <a:p>
            <a:pPr>
              <a:lnSpc>
                <a:spcPct val="150000"/>
              </a:lnSpc>
            </a:pPr>
            <a:r>
              <a:rPr lang="en-US" sz="2000"/>
              <a:t>First </a:t>
            </a:r>
            <a:r>
              <a:rPr lang="en-US" sz="2000" b="1"/>
              <a:t>use the 11 questions (at least 1, 2, 3 and 5)</a:t>
            </a:r>
          </a:p>
          <a:p>
            <a:pPr marL="0" indent="0">
              <a:lnSpc>
                <a:spcPct val="150000"/>
              </a:lnSpc>
              <a:buNone/>
            </a:pPr>
            <a:r>
              <a:rPr lang="en-US" sz="2000"/>
              <a:t>		</a:t>
            </a:r>
          </a:p>
          <a:p>
            <a:pPr>
              <a:lnSpc>
                <a:spcPct val="150000"/>
              </a:lnSpc>
            </a:pPr>
            <a:r>
              <a:rPr lang="en-US" sz="2000"/>
              <a:t>Then </a:t>
            </a:r>
            <a:r>
              <a:rPr lang="en-US" sz="2000" b="1"/>
              <a:t>decompose the main tasks </a:t>
            </a:r>
          </a:p>
          <a:p>
            <a:pPr fontAlgn="base"/>
            <a:endParaRPr lang="en-US" sz="24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46</a:t>
            </a:fld>
            <a:endParaRPr lang="en-US"/>
          </a:p>
        </p:txBody>
      </p:sp>
      <p:pic>
        <p:nvPicPr>
          <p:cNvPr id="5" name="Picture 4">
            <a:extLst>
              <a:ext uri="{FF2B5EF4-FFF2-40B4-BE49-F238E27FC236}">
                <a16:creationId xmlns:a16="http://schemas.microsoft.com/office/drawing/2014/main" id="{568D1B0C-3FA8-403A-8986-20F3EF16AC0E}"/>
              </a:ext>
            </a:extLst>
          </p:cNvPr>
          <p:cNvPicPr>
            <a:picLocks noChangeAspect="1"/>
          </p:cNvPicPr>
          <p:nvPr/>
        </p:nvPicPr>
        <p:blipFill>
          <a:blip r:embed="rId3"/>
          <a:stretch>
            <a:fillRect/>
          </a:stretch>
        </p:blipFill>
        <p:spPr>
          <a:xfrm>
            <a:off x="6039256" y="44624"/>
            <a:ext cx="3034224" cy="1903145"/>
          </a:xfrm>
          <a:prstGeom prst="rect">
            <a:avLst/>
          </a:prstGeom>
        </p:spPr>
      </p:pic>
    </p:spTree>
    <p:extLst>
      <p:ext uri="{BB962C8B-B14F-4D97-AF65-F5344CB8AC3E}">
        <p14:creationId xmlns:p14="http://schemas.microsoft.com/office/powerpoint/2010/main" val="2653179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4624"/>
            <a:ext cx="8229600" cy="1143000"/>
          </a:xfrm>
        </p:spPr>
        <p:txBody>
          <a:bodyPr>
            <a:normAutofit/>
          </a:bodyPr>
          <a:lstStyle/>
          <a:p>
            <a:pPr algn="l"/>
            <a:r>
              <a:rPr lang="en-US" sz="2400"/>
              <a:t>Standard/Informal Questions to be answered</a:t>
            </a:r>
          </a:p>
        </p:txBody>
      </p:sp>
      <p:sp>
        <p:nvSpPr>
          <p:cNvPr id="3" name="Marcador de Posição de Conteúdo 2"/>
          <p:cNvSpPr>
            <a:spLocks noGrp="1"/>
          </p:cNvSpPr>
          <p:nvPr>
            <p:ph idx="1"/>
          </p:nvPr>
        </p:nvSpPr>
        <p:spPr>
          <a:xfrm>
            <a:off x="446856" y="1268760"/>
            <a:ext cx="8229600" cy="4525963"/>
          </a:xfrm>
        </p:spPr>
        <p:txBody>
          <a:bodyPr>
            <a:noAutofit/>
          </a:bodyPr>
          <a:lstStyle/>
          <a:p>
            <a:pPr marL="514350" indent="-514350">
              <a:buFont typeface="+mj-lt"/>
              <a:buAutoNum type="arabicPeriod"/>
            </a:pPr>
            <a:r>
              <a:rPr lang="en-US" sz="2000" b="1"/>
              <a:t>Who is going to use the system?</a:t>
            </a:r>
          </a:p>
          <a:p>
            <a:pPr marL="514350" indent="-514350">
              <a:buFont typeface="+mj-lt"/>
              <a:buAutoNum type="arabicPeriod"/>
            </a:pPr>
            <a:r>
              <a:rPr lang="en-US" sz="2000" b="1"/>
              <a:t>What tasks do they now perform?</a:t>
            </a:r>
          </a:p>
          <a:p>
            <a:pPr marL="514350" indent="-514350">
              <a:buFont typeface="+mj-lt"/>
              <a:buAutoNum type="arabicPeriod"/>
            </a:pPr>
            <a:r>
              <a:rPr lang="en-US" sz="2000" b="1"/>
              <a:t>What new tasks are desired?</a:t>
            </a:r>
          </a:p>
          <a:p>
            <a:pPr marL="514350" indent="-514350">
              <a:buFont typeface="+mj-lt"/>
              <a:buAutoNum type="arabicPeriod"/>
            </a:pPr>
            <a:r>
              <a:rPr lang="en-US" sz="2000"/>
              <a:t>How are the tasks learned?</a:t>
            </a:r>
          </a:p>
          <a:p>
            <a:pPr marL="514350" indent="-514350">
              <a:buFont typeface="+mj-lt"/>
              <a:buAutoNum type="arabicPeriod"/>
            </a:pPr>
            <a:r>
              <a:rPr lang="en-US" sz="2000" b="1"/>
              <a:t>Where are the tasks performed?</a:t>
            </a:r>
          </a:p>
          <a:p>
            <a:pPr marL="514350" indent="-514350">
              <a:buFont typeface="+mj-lt"/>
              <a:buAutoNum type="arabicPeriod"/>
            </a:pPr>
            <a:r>
              <a:rPr lang="en-US" sz="2000"/>
              <a:t>What is the relationship between customer and data?</a:t>
            </a:r>
          </a:p>
          <a:p>
            <a:pPr marL="514350" indent="-514350">
              <a:buFont typeface="+mj-lt"/>
              <a:buAutoNum type="arabicPeriod"/>
            </a:pPr>
            <a:r>
              <a:rPr lang="en-US" sz="2000"/>
              <a:t>What other tools does the user have?</a:t>
            </a:r>
          </a:p>
          <a:p>
            <a:pPr marL="514350" indent="-514350">
              <a:buFont typeface="+mj-lt"/>
              <a:buAutoNum type="arabicPeriod"/>
            </a:pPr>
            <a:r>
              <a:rPr lang="en-US" sz="2000"/>
              <a:t>How do users communicate with each other?</a:t>
            </a:r>
          </a:p>
          <a:p>
            <a:pPr marL="514350" indent="-514350">
              <a:buFont typeface="+mj-lt"/>
              <a:buAutoNum type="arabicPeriod"/>
            </a:pPr>
            <a:r>
              <a:rPr lang="en-US" sz="2000"/>
              <a:t>How often are the tasks performed?</a:t>
            </a:r>
          </a:p>
          <a:p>
            <a:pPr marL="514350" indent="-514350">
              <a:buFont typeface="+mj-lt"/>
              <a:buAutoNum type="arabicPeriod"/>
            </a:pPr>
            <a:r>
              <a:rPr lang="en-US" sz="2000"/>
              <a:t>What are the time constraints on the task?</a:t>
            </a:r>
          </a:p>
          <a:p>
            <a:pPr marL="514350" indent="-514350">
              <a:buFont typeface="+mj-lt"/>
              <a:buAutoNum type="arabicPeriod"/>
            </a:pPr>
            <a:r>
              <a:rPr lang="en-US" sz="2000"/>
              <a:t>What happens when things go wrong?</a:t>
            </a:r>
          </a:p>
          <a:p>
            <a:pPr marL="0" indent="0">
              <a:buNone/>
            </a:pPr>
            <a:endParaRPr lang="pt-PT" sz="2000"/>
          </a:p>
          <a:p>
            <a:pPr marL="0" indent="0">
              <a:buNone/>
            </a:pPr>
            <a:r>
              <a:rPr lang="pt-PT" sz="2000"/>
              <a:t>Note: T</a:t>
            </a:r>
            <a:r>
              <a:rPr lang="en-US" sz="2000" err="1"/>
              <a:t>hese</a:t>
            </a:r>
            <a:r>
              <a:rPr lang="en-US" sz="2000"/>
              <a:t> questions also contribute to the development of personas and scenarios!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47</a:t>
            </a:fld>
            <a:endParaRPr lang="en-US"/>
          </a:p>
        </p:txBody>
      </p:sp>
      <p:sp>
        <p:nvSpPr>
          <p:cNvPr id="5" name="CaixaDeTexto 4"/>
          <p:cNvSpPr txBox="1"/>
          <p:nvPr/>
        </p:nvSpPr>
        <p:spPr>
          <a:xfrm>
            <a:off x="6536804" y="2062904"/>
            <a:ext cx="2592288" cy="1015663"/>
          </a:xfrm>
          <a:prstGeom prst="rect">
            <a:avLst/>
          </a:prstGeom>
          <a:noFill/>
        </p:spPr>
        <p:txBody>
          <a:bodyPr wrap="square" rtlCol="0">
            <a:spAutoFit/>
          </a:bodyPr>
          <a:lstStyle/>
          <a:p>
            <a:r>
              <a:rPr lang="en-US" sz="2000" b="0">
                <a:solidFill>
                  <a:schemeClr val="tx2">
                    <a:lumMod val="60000"/>
                    <a:lumOff val="40000"/>
                  </a:schemeClr>
                </a:solidFill>
              </a:rPr>
              <a:t>Minimum set  of questions to be answered </a:t>
            </a:r>
          </a:p>
        </p:txBody>
      </p:sp>
      <p:cxnSp>
        <p:nvCxnSpPr>
          <p:cNvPr id="7" name="Conexão recta unidireccional 6"/>
          <p:cNvCxnSpPr/>
          <p:nvPr/>
        </p:nvCxnSpPr>
        <p:spPr>
          <a:xfrm>
            <a:off x="5652120" y="291275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Conexão recta unidireccional 8"/>
          <p:cNvCxnSpPr/>
          <p:nvPr/>
        </p:nvCxnSpPr>
        <p:spPr>
          <a:xfrm flipH="1" flipV="1">
            <a:off x="5652120" y="1867322"/>
            <a:ext cx="648072"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Conexão recta unidireccional 9"/>
          <p:cNvCxnSpPr/>
          <p:nvPr/>
        </p:nvCxnSpPr>
        <p:spPr>
          <a:xfrm flipH="1">
            <a:off x="5466302" y="2700918"/>
            <a:ext cx="839316" cy="108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exão recta unidireccional 10"/>
          <p:cNvCxnSpPr/>
          <p:nvPr/>
        </p:nvCxnSpPr>
        <p:spPr>
          <a:xfrm flipH="1">
            <a:off x="5652120" y="2420887"/>
            <a:ext cx="6534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exão recta unidireccional 11"/>
          <p:cNvCxnSpPr/>
          <p:nvPr/>
        </p:nvCxnSpPr>
        <p:spPr>
          <a:xfrm flipH="1">
            <a:off x="5568516" y="3132966"/>
            <a:ext cx="73167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335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a:t>1. </a:t>
            </a:r>
            <a:r>
              <a:rPr lang="en-US" sz="2000" b="1"/>
              <a:t>Who is going to use the system?</a:t>
            </a:r>
            <a:endParaRPr lang="en-US" sz="2400" b="1"/>
          </a:p>
        </p:txBody>
      </p:sp>
      <p:sp>
        <p:nvSpPr>
          <p:cNvPr id="3" name="Marcador de Posição de Conteúdo 2"/>
          <p:cNvSpPr>
            <a:spLocks noGrp="1"/>
          </p:cNvSpPr>
          <p:nvPr>
            <p:ph idx="1"/>
          </p:nvPr>
        </p:nvSpPr>
        <p:spPr>
          <a:xfrm>
            <a:off x="467544" y="1268760"/>
            <a:ext cx="8229600" cy="1756792"/>
          </a:xfrm>
        </p:spPr>
        <p:txBody>
          <a:bodyPr>
            <a:noAutofit/>
          </a:bodyPr>
          <a:lstStyle/>
          <a:p>
            <a:r>
              <a:rPr lang="en-US" sz="2000"/>
              <a:t>Use </a:t>
            </a:r>
            <a:r>
              <a:rPr lang="en-US" sz="2000" b="1"/>
              <a:t>all the information obtained previously about the users </a:t>
            </a:r>
            <a:r>
              <a:rPr lang="en-US" sz="2000"/>
              <a:t>(e.g. to develop the personas), concerning:</a:t>
            </a:r>
          </a:p>
          <a:p>
            <a:pPr marL="0" indent="0">
              <a:buNone/>
            </a:pPr>
            <a:r>
              <a:rPr lang="en-US" sz="2000"/>
              <a:t>	age, needs, motivations, background, experience, technology 	literacy, physical characteristics…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48</a:t>
            </a:fld>
            <a:endParaRPr lang="en-US"/>
          </a:p>
        </p:txBody>
      </p:sp>
      <p:cxnSp>
        <p:nvCxnSpPr>
          <p:cNvPr id="7" name="Conexão recta unidireccional 6"/>
          <p:cNvCxnSpPr/>
          <p:nvPr/>
        </p:nvCxnSpPr>
        <p:spPr>
          <a:xfrm>
            <a:off x="5652120" y="291275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ítulo 1"/>
          <p:cNvSpPr txBox="1">
            <a:spLocks/>
          </p:cNvSpPr>
          <p:nvPr/>
        </p:nvSpPr>
        <p:spPr>
          <a:xfrm>
            <a:off x="467544" y="344762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a:t>2. </a:t>
            </a:r>
            <a:r>
              <a:rPr lang="en-US" sz="2000" b="1"/>
              <a:t>What tasks do they now perform?</a:t>
            </a:r>
            <a:endParaRPr lang="en-US" sz="2400" b="1"/>
          </a:p>
        </p:txBody>
      </p:sp>
      <p:sp>
        <p:nvSpPr>
          <p:cNvPr id="20" name="Marcador de Posição de Conteúdo 2"/>
          <p:cNvSpPr txBox="1">
            <a:spLocks/>
          </p:cNvSpPr>
          <p:nvPr/>
        </p:nvSpPr>
        <p:spPr>
          <a:xfrm>
            <a:off x="605358" y="4509120"/>
            <a:ext cx="8229600" cy="17567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a:t>Identify the </a:t>
            </a:r>
            <a:r>
              <a:rPr lang="en-US" sz="2000" b="1"/>
              <a:t>tasks that users perform currently</a:t>
            </a:r>
            <a:r>
              <a:rPr lang="en-US" sz="2000"/>
              <a:t>, without using the system under development, </a:t>
            </a:r>
            <a:r>
              <a:rPr lang="en-US" sz="2000" b="0"/>
              <a:t>including:</a:t>
            </a:r>
          </a:p>
          <a:p>
            <a:pPr marL="0" indent="0">
              <a:buNone/>
            </a:pPr>
            <a:r>
              <a:rPr lang="en-US" sz="2000"/>
              <a:t>	</a:t>
            </a:r>
            <a:r>
              <a:rPr lang="en-US" sz="2000" b="0"/>
              <a:t>relative importance, frequency of performing the tasks, if   	they are performed by one or more users, …</a:t>
            </a:r>
          </a:p>
          <a:p>
            <a:pPr marL="0" indent="0">
              <a:buFont typeface="Arial" panose="020B0604020202020204" pitchFamily="34" charset="0"/>
              <a:buNone/>
            </a:pPr>
            <a:endParaRPr lang="pt-PT" sz="2400"/>
          </a:p>
          <a:p>
            <a:pPr marL="0" indent="0">
              <a:buFont typeface="Arial" panose="020B0604020202020204" pitchFamily="34" charset="0"/>
              <a:buNone/>
            </a:pPr>
            <a:endParaRPr lang="en-US" sz="2400"/>
          </a:p>
        </p:txBody>
      </p:sp>
    </p:spTree>
    <p:extLst>
      <p:ext uri="{BB962C8B-B14F-4D97-AF65-F5344CB8AC3E}">
        <p14:creationId xmlns:p14="http://schemas.microsoft.com/office/powerpoint/2010/main" val="1897109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a:t>3. </a:t>
            </a:r>
            <a:r>
              <a:rPr lang="en-US" sz="2000" b="1"/>
              <a:t>What new tasks are desired?</a:t>
            </a:r>
            <a:endParaRPr lang="en-US" sz="2400" b="1"/>
          </a:p>
        </p:txBody>
      </p:sp>
      <p:sp>
        <p:nvSpPr>
          <p:cNvPr id="3" name="Marcador de Posição de Conteúdo 2"/>
          <p:cNvSpPr>
            <a:spLocks noGrp="1"/>
          </p:cNvSpPr>
          <p:nvPr>
            <p:ph idx="1"/>
          </p:nvPr>
        </p:nvSpPr>
        <p:spPr>
          <a:xfrm>
            <a:off x="467544" y="1268760"/>
            <a:ext cx="8229600" cy="1756792"/>
          </a:xfrm>
        </p:spPr>
        <p:txBody>
          <a:bodyPr>
            <a:noAutofit/>
          </a:bodyPr>
          <a:lstStyle/>
          <a:p>
            <a:r>
              <a:rPr lang="en-US" sz="2000"/>
              <a:t>Identify new tasks that might empower the users </a:t>
            </a:r>
            <a:r>
              <a:rPr lang="en-US" sz="2000" b="1"/>
              <a:t>taking advantage of the new way of performing the tasks</a:t>
            </a:r>
          </a:p>
          <a:p>
            <a:r>
              <a:rPr lang="en-US" sz="2000"/>
              <a:t>Be careful and prioritize the new tasks to support …</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49</a:t>
            </a:fld>
            <a:endParaRPr lang="en-US"/>
          </a:p>
        </p:txBody>
      </p:sp>
      <p:cxnSp>
        <p:nvCxnSpPr>
          <p:cNvPr id="7" name="Conexão recta unidireccional 6"/>
          <p:cNvCxnSpPr/>
          <p:nvPr/>
        </p:nvCxnSpPr>
        <p:spPr>
          <a:xfrm>
            <a:off x="5652120" y="291275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ítulo 1"/>
          <p:cNvSpPr txBox="1">
            <a:spLocks/>
          </p:cNvSpPr>
          <p:nvPr/>
        </p:nvSpPr>
        <p:spPr>
          <a:xfrm>
            <a:off x="467544" y="321297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a:t>5. </a:t>
            </a:r>
            <a:r>
              <a:rPr lang="en-US" sz="2000" b="1"/>
              <a:t>Where are the tasks performed?</a:t>
            </a:r>
            <a:endParaRPr lang="en-US" sz="2400" b="1"/>
          </a:p>
        </p:txBody>
      </p:sp>
      <p:sp>
        <p:nvSpPr>
          <p:cNvPr id="20" name="Marcador de Posição de Conteúdo 2"/>
          <p:cNvSpPr txBox="1">
            <a:spLocks/>
          </p:cNvSpPr>
          <p:nvPr/>
        </p:nvSpPr>
        <p:spPr>
          <a:xfrm>
            <a:off x="605358" y="4274467"/>
            <a:ext cx="8229600" cy="17567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a:t>Observe the environment where users currently perform the tasks </a:t>
            </a:r>
          </a:p>
          <a:p>
            <a:endParaRPr lang="en-US" sz="2000"/>
          </a:p>
          <a:p>
            <a:r>
              <a:rPr lang="en-US" sz="2000"/>
              <a:t>Identify other activities, the type of space </a:t>
            </a:r>
            <a:r>
              <a:rPr lang="en-US" sz="2000" b="0"/>
              <a:t>(office, shop floor, hospital, class room, shopping mall, …)</a:t>
            </a:r>
            <a:r>
              <a:rPr lang="en-US" sz="2000"/>
              <a:t>, noise, light and  dust conditions, stress level, …</a:t>
            </a:r>
          </a:p>
        </p:txBody>
      </p:sp>
    </p:spTree>
    <p:extLst>
      <p:ext uri="{BB962C8B-B14F-4D97-AF65-F5344CB8AC3E}">
        <p14:creationId xmlns:p14="http://schemas.microsoft.com/office/powerpoint/2010/main" val="1241933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6177AA06-1789-4671-9340-79E3F6B9B0A5}"/>
              </a:ext>
            </a:extLst>
          </p:cNvPr>
          <p:cNvSpPr>
            <a:spLocks noGrp="1"/>
          </p:cNvSpPr>
          <p:nvPr>
            <p:ph idx="1"/>
          </p:nvPr>
        </p:nvSpPr>
        <p:spPr>
          <a:xfrm>
            <a:off x="200025" y="676274"/>
            <a:ext cx="8943975" cy="1441450"/>
          </a:xfrm>
        </p:spPr>
        <p:txBody>
          <a:bodyPr/>
          <a:lstStyle/>
          <a:p>
            <a:pPr marL="0" indent="0">
              <a:buNone/>
              <a:defRPr/>
            </a:pPr>
            <a:r>
              <a:rPr lang="pt-PT" sz="2000" b="1"/>
              <a:t>Mental </a:t>
            </a:r>
            <a:r>
              <a:rPr lang="en-US" sz="2000" b="1"/>
              <a:t>models</a:t>
            </a:r>
          </a:p>
          <a:p>
            <a:pPr>
              <a:defRPr/>
            </a:pPr>
            <a:endParaRPr lang="en-US" sz="2000"/>
          </a:p>
          <a:p>
            <a:pPr>
              <a:defRPr/>
            </a:pPr>
            <a:endParaRPr lang="en-US" sz="2000"/>
          </a:p>
          <a:p>
            <a:pPr marL="0" indent="0" algn="ctr">
              <a:buNone/>
              <a:defRPr/>
            </a:pPr>
            <a:r>
              <a:rPr lang="en-US" sz="2000"/>
              <a:t> </a:t>
            </a:r>
            <a:r>
              <a:rPr lang="en-US" sz="2000" b="1"/>
              <a:t>Mental models are representations of the world </a:t>
            </a:r>
            <a:r>
              <a:rPr lang="en-US" sz="2000"/>
              <a:t>that help us understand complex concepts and make better decisions</a:t>
            </a:r>
          </a:p>
          <a:p>
            <a:pPr marL="0" indent="0" algn="ctr">
              <a:buNone/>
              <a:defRPr/>
            </a:pPr>
            <a:endParaRPr lang="en-US" sz="2000"/>
          </a:p>
          <a:p>
            <a:pPr marL="0" indent="0" algn="ctr">
              <a:buNone/>
              <a:defRPr/>
            </a:pPr>
            <a:endParaRPr lang="pt-PT" sz="2000"/>
          </a:p>
          <a:p>
            <a:pPr marL="0" indent="0" algn="ctr">
              <a:buNone/>
              <a:defRPr/>
            </a:pPr>
            <a:endParaRPr lang="pt-PT" sz="2000"/>
          </a:p>
          <a:p>
            <a:pPr marL="0" indent="0" algn="ctr">
              <a:buNone/>
              <a:defRPr/>
            </a:pPr>
            <a:endParaRPr lang="pt-PT" sz="2000"/>
          </a:p>
          <a:p>
            <a:pPr marL="0" indent="0" algn="ctr">
              <a:buNone/>
              <a:defRPr/>
            </a:pPr>
            <a:endParaRPr lang="en-US" sz="2000"/>
          </a:p>
        </p:txBody>
      </p:sp>
      <p:sp>
        <p:nvSpPr>
          <p:cNvPr id="7171" name="Marcador de Posição do Número do Diapositivo 3">
            <a:extLst>
              <a:ext uri="{FF2B5EF4-FFF2-40B4-BE49-F238E27FC236}">
                <a16:creationId xmlns:a16="http://schemas.microsoft.com/office/drawing/2014/main" id="{D33E3BFD-86DB-43BE-B7C9-8C230714CC88}"/>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F551639-AA69-47EB-8B8B-0B5895525C2D}" type="slidenum">
              <a:rPr lang="en-GB" altLang="en-US" sz="1400" smtClean="0"/>
              <a:pPr>
                <a:spcBef>
                  <a:spcPct val="0"/>
                </a:spcBef>
                <a:buFontTx/>
                <a:buNone/>
              </a:pPr>
              <a:t>5</a:t>
            </a:fld>
            <a:endParaRPr lang="en-GB" altLang="en-US" sz="1400"/>
          </a:p>
        </p:txBody>
      </p:sp>
      <p:sp>
        <p:nvSpPr>
          <p:cNvPr id="7173" name="Rectângulo 4">
            <a:extLst>
              <a:ext uri="{FF2B5EF4-FFF2-40B4-BE49-F238E27FC236}">
                <a16:creationId xmlns:a16="http://schemas.microsoft.com/office/drawing/2014/main" id="{6BC083E3-6084-443F-BEE2-DA7284317EB3}"/>
              </a:ext>
            </a:extLst>
          </p:cNvPr>
          <p:cNvSpPr>
            <a:spLocks noChangeArrowheads="1"/>
          </p:cNvSpPr>
          <p:nvPr/>
        </p:nvSpPr>
        <p:spPr bwMode="auto">
          <a:xfrm>
            <a:off x="635993" y="6203951"/>
            <a:ext cx="69840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a:hlinkClick r:id="rId2"/>
              </a:rPr>
              <a:t>https://www.interaction-design.org/literature/topics/mental-models</a:t>
            </a:r>
            <a:endParaRPr lang="en-US" altLang="en-US" sz="1600" b="0"/>
          </a:p>
          <a:p>
            <a:pPr eaLnBrk="1" hangingPunct="1">
              <a:spcBef>
                <a:spcPct val="0"/>
              </a:spcBef>
              <a:buFontTx/>
              <a:buNone/>
            </a:pPr>
            <a:endParaRPr lang="en-US" altLang="en-US" sz="1800" b="0"/>
          </a:p>
        </p:txBody>
      </p:sp>
      <p:sp>
        <p:nvSpPr>
          <p:cNvPr id="7" name="Marcador de Posição de Conteúdo 2">
            <a:extLst>
              <a:ext uri="{FF2B5EF4-FFF2-40B4-BE49-F238E27FC236}">
                <a16:creationId xmlns:a16="http://schemas.microsoft.com/office/drawing/2014/main" id="{43CB0622-42E0-4BC7-BCC2-82AC6DD2A7B2}"/>
              </a:ext>
            </a:extLst>
          </p:cNvPr>
          <p:cNvSpPr txBox="1">
            <a:spLocks/>
          </p:cNvSpPr>
          <p:nvPr/>
        </p:nvSpPr>
        <p:spPr bwMode="auto">
          <a:xfrm>
            <a:off x="323528" y="2939578"/>
            <a:ext cx="8291264"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defRPr/>
            </a:pPr>
            <a:r>
              <a:rPr lang="en-US" sz="2000" b="0" kern="0"/>
              <a:t>    </a:t>
            </a:r>
          </a:p>
          <a:p>
            <a:pPr>
              <a:defRPr/>
            </a:pPr>
            <a:r>
              <a:rPr lang="en-US" sz="2000" b="0" kern="0"/>
              <a:t>based on past experiences, beliefs, and assumptions to understand how the world works</a:t>
            </a:r>
          </a:p>
          <a:p>
            <a:pPr>
              <a:defRPr/>
            </a:pPr>
            <a:endParaRPr lang="pt-PT" sz="2000" b="0" kern="0"/>
          </a:p>
          <a:p>
            <a:pPr>
              <a:defRPr/>
            </a:pPr>
            <a:r>
              <a:rPr lang="en-US" sz="2000" b="0" kern="0"/>
              <a:t>essential for decision-making, problem-solving, and learning, as well as effective communication and collaboration in group settings</a:t>
            </a:r>
            <a:endParaRPr lang="pt-PT" sz="2000" b="0" kern="0"/>
          </a:p>
          <a:p>
            <a:pPr marL="0" indent="0" algn="ctr">
              <a:buFontTx/>
              <a:buNone/>
              <a:defRPr/>
            </a:pPr>
            <a:endParaRPr lang="pt-PT" sz="2000" b="0" kern="0"/>
          </a:p>
          <a:p>
            <a:pPr marL="0" indent="0" algn="ctr">
              <a:buFontTx/>
              <a:buNone/>
              <a:defRPr/>
            </a:pPr>
            <a:endParaRPr lang="pt-PT" sz="2000" b="0" kern="0"/>
          </a:p>
          <a:p>
            <a:pPr marL="0" indent="0" algn="ctr">
              <a:buFontTx/>
              <a:buNone/>
              <a:defRPr/>
            </a:pPr>
            <a:endParaRPr lang="en-US" sz="2000" b="0" ker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395772" y="1628800"/>
            <a:ext cx="8748228" cy="5601017"/>
          </a:xfrm>
        </p:spPr>
        <p:txBody>
          <a:bodyPr>
            <a:normAutofit/>
          </a:bodyPr>
          <a:lstStyle/>
          <a:p>
            <a:pPr fontAlgn="base"/>
            <a:r>
              <a:rPr lang="en-US" sz="2000" b="1"/>
              <a:t>Decompose a high-level task</a:t>
            </a:r>
            <a:r>
              <a:rPr lang="en-US" sz="2000"/>
              <a:t> into the following steps:</a:t>
            </a:r>
          </a:p>
          <a:p>
            <a:pPr marL="0" indent="0" fontAlgn="base">
              <a:lnSpc>
                <a:spcPct val="150000"/>
              </a:lnSpc>
              <a:buNone/>
            </a:pPr>
            <a:r>
              <a:rPr lang="en-US" sz="2000"/>
              <a:t>	- Identify the task to be analyzed</a:t>
            </a:r>
          </a:p>
          <a:p>
            <a:pPr marL="0" indent="0" fontAlgn="base">
              <a:lnSpc>
                <a:spcPct val="150000"/>
              </a:lnSpc>
              <a:buNone/>
            </a:pPr>
            <a:r>
              <a:rPr lang="en-US" sz="2000"/>
              <a:t>	- Break this high-level task down into 4 to 8 subtasks </a:t>
            </a:r>
          </a:p>
          <a:p>
            <a:pPr marL="0" indent="0" fontAlgn="base">
              <a:lnSpc>
                <a:spcPct val="150000"/>
              </a:lnSpc>
              <a:buNone/>
            </a:pPr>
            <a:r>
              <a:rPr lang="en-US" sz="2000"/>
              <a:t>	- Draw a layered task diagram of each subtasks </a:t>
            </a:r>
          </a:p>
          <a:p>
            <a:pPr marL="0" indent="0" fontAlgn="base">
              <a:lnSpc>
                <a:spcPct val="150000"/>
              </a:lnSpc>
              <a:buNone/>
            </a:pPr>
            <a:r>
              <a:rPr lang="en-US" sz="2000"/>
              <a:t>	- Produce a written account as well </a:t>
            </a:r>
          </a:p>
          <a:p>
            <a:pPr marL="0" indent="0" fontAlgn="base">
              <a:lnSpc>
                <a:spcPct val="150000"/>
              </a:lnSpc>
              <a:buNone/>
            </a:pPr>
            <a:r>
              <a:rPr lang="en-US" sz="2000"/>
              <a:t>	- </a:t>
            </a:r>
            <a:r>
              <a:rPr lang="en-US" sz="2000" b="1"/>
              <a:t>Present the analysis to someone else who knows the tasks </a:t>
            </a:r>
          </a:p>
          <a:p>
            <a:pPr marL="0" indent="0" fontAlgn="base">
              <a:lnSpc>
                <a:spcPct val="150000"/>
              </a:lnSpc>
              <a:buNone/>
            </a:pPr>
            <a:endParaRPr lang="en-US" sz="2000"/>
          </a:p>
          <a:p>
            <a:pPr fontAlgn="base"/>
            <a:r>
              <a:rPr lang="en-US" sz="2000"/>
              <a:t>The decomposition level of detail should be coherent across subtasks</a:t>
            </a:r>
          </a:p>
          <a:p>
            <a:pPr marL="0" indent="0" fontAlgn="base">
              <a:buNone/>
            </a:pPr>
            <a:endParaRPr lang="en-US" sz="20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50</a:t>
            </a:fld>
            <a:endParaRPr lang="en-US"/>
          </a:p>
        </p:txBody>
      </p:sp>
      <p:sp>
        <p:nvSpPr>
          <p:cNvPr id="6" name="Título 5"/>
          <p:cNvSpPr>
            <a:spLocks noGrp="1"/>
          </p:cNvSpPr>
          <p:nvPr>
            <p:ph type="title"/>
          </p:nvPr>
        </p:nvSpPr>
        <p:spPr>
          <a:xfrm>
            <a:off x="467544" y="579457"/>
            <a:ext cx="8229600" cy="461665"/>
          </a:xfrm>
          <a:prstGeom prst="rect">
            <a:avLst/>
          </a:prstGeom>
        </p:spPr>
        <p:txBody>
          <a:bodyPr wrap="square">
            <a:spAutoFit/>
          </a:bodyPr>
          <a:lstStyle/>
          <a:p>
            <a:pPr algn="l" eaLnBrk="0" hangingPunct="0">
              <a:spcBef>
                <a:spcPct val="20000"/>
              </a:spcBef>
              <a:defRPr/>
            </a:pPr>
            <a:r>
              <a:rPr lang="en-US" sz="2400"/>
              <a:t>How to analyze the tasks</a:t>
            </a:r>
          </a:p>
        </p:txBody>
      </p:sp>
      <p:sp>
        <p:nvSpPr>
          <p:cNvPr id="2" name="Rectângulo 1"/>
          <p:cNvSpPr/>
          <p:nvPr/>
        </p:nvSpPr>
        <p:spPr>
          <a:xfrm>
            <a:off x="611560" y="5805264"/>
            <a:ext cx="7848872" cy="338554"/>
          </a:xfrm>
          <a:prstGeom prst="rect">
            <a:avLst/>
          </a:prstGeom>
        </p:spPr>
        <p:txBody>
          <a:bodyPr wrap="square">
            <a:spAutoFit/>
          </a:bodyPr>
          <a:lstStyle/>
          <a:p>
            <a:r>
              <a:rPr lang="en-US" sz="1600" b="0">
                <a:hlinkClick r:id="rId3"/>
              </a:rPr>
              <a:t>http://www.usabilitybok.org/task-analysis</a:t>
            </a:r>
            <a:endParaRPr lang="en-US" sz="1600" b="0"/>
          </a:p>
        </p:txBody>
      </p:sp>
    </p:spTree>
    <p:extLst>
      <p:ext uri="{BB962C8B-B14F-4D97-AF65-F5344CB8AC3E}">
        <p14:creationId xmlns:p14="http://schemas.microsoft.com/office/powerpoint/2010/main" val="2664786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fld id="{C0582277-6C77-4A8D-913D-62BBEF2B6DE6}" type="slidenum">
              <a:rPr lang="en-GB" altLang="en-US" sz="1400" smtClean="0"/>
              <a:pPr eaLnBrk="1" hangingPunct="1">
                <a:spcBef>
                  <a:spcPct val="0"/>
                </a:spcBef>
                <a:buFontTx/>
                <a:buNone/>
                <a:defRPr/>
              </a:pPr>
              <a:t>51</a:t>
            </a:fld>
            <a:endParaRPr lang="en-GB" altLang="en-US" sz="1400"/>
          </a:p>
        </p:txBody>
      </p:sp>
      <p:sp>
        <p:nvSpPr>
          <p:cNvPr id="51203" name="Rectangle 2"/>
          <p:cNvSpPr>
            <a:spLocks noGrp="1" noChangeArrowheads="1"/>
          </p:cNvSpPr>
          <p:nvPr>
            <p:ph type="body" idx="1"/>
          </p:nvPr>
        </p:nvSpPr>
        <p:spPr>
          <a:xfrm>
            <a:off x="395288" y="620713"/>
            <a:ext cx="8569325" cy="5976937"/>
          </a:xfrm>
        </p:spPr>
        <p:txBody>
          <a:bodyPr/>
          <a:lstStyle/>
          <a:p>
            <a:pPr eaLnBrk="1" hangingPunct="1">
              <a:buFontTx/>
              <a:buNone/>
            </a:pPr>
            <a:r>
              <a:rPr lang="en-US" altLang="en-US" sz="2400">
                <a:solidFill>
                  <a:schemeClr val="tx2"/>
                </a:solidFill>
                <a:latin typeface="+mj-lt"/>
                <a:cs typeface="Calibri" panose="020F0502020204030204" pitchFamily="34" charset="0"/>
              </a:rPr>
              <a:t>Using Task Analysis:</a:t>
            </a:r>
          </a:p>
          <a:p>
            <a:pPr eaLnBrk="1" hangingPunct="1">
              <a:buFontTx/>
              <a:buNone/>
            </a:pPr>
            <a:endParaRPr lang="en-US" altLang="en-US" sz="2400">
              <a:solidFill>
                <a:schemeClr val="tx2"/>
              </a:solidFill>
              <a:latin typeface="Calibri" panose="020F0502020204030204" pitchFamily="34" charset="0"/>
              <a:cs typeface="Calibri" panose="020F0502020204030204" pitchFamily="34" charset="0"/>
            </a:endParaRPr>
          </a:p>
          <a:p>
            <a:pPr eaLnBrk="1" hangingPunct="1"/>
            <a:r>
              <a:rPr lang="en-US" altLang="en-US" sz="2000">
                <a:latin typeface="+mj-lt"/>
                <a:cs typeface="Calibri" panose="020F0502020204030204" pitchFamily="34" charset="0"/>
              </a:rPr>
              <a:t>May be used in:</a:t>
            </a:r>
          </a:p>
          <a:p>
            <a:pPr eaLnBrk="1" hangingPunct="1">
              <a:buFontTx/>
              <a:buNone/>
            </a:pPr>
            <a:endParaRPr lang="en-US" altLang="en-US" sz="2000">
              <a:latin typeface="+mj-lt"/>
              <a:cs typeface="Calibri" panose="020F0502020204030204" pitchFamily="34" charset="0"/>
            </a:endParaRPr>
          </a:p>
          <a:p>
            <a:pPr eaLnBrk="1" hangingPunct="1">
              <a:buFontTx/>
              <a:buNone/>
            </a:pPr>
            <a:r>
              <a:rPr lang="en-US" altLang="en-US" sz="2000">
                <a:latin typeface="+mj-lt"/>
                <a:cs typeface="Calibri" panose="020F0502020204030204" pitchFamily="34" charset="0"/>
              </a:rPr>
              <a:t>                 - </a:t>
            </a:r>
            <a:r>
              <a:rPr lang="en-US" altLang="en-US" sz="2000" b="1">
                <a:latin typeface="+mj-lt"/>
                <a:cs typeface="Calibri" panose="020F0502020204030204" pitchFamily="34" charset="0"/>
              </a:rPr>
              <a:t>Manuals and teaching materials</a:t>
            </a:r>
          </a:p>
          <a:p>
            <a:pPr eaLnBrk="1" hangingPunct="1">
              <a:buFontTx/>
              <a:buNone/>
            </a:pPr>
            <a:endParaRPr lang="en-US" altLang="en-US" sz="2000">
              <a:latin typeface="+mj-lt"/>
              <a:cs typeface="Calibri" panose="020F0502020204030204" pitchFamily="34" charset="0"/>
            </a:endParaRPr>
          </a:p>
          <a:p>
            <a:pPr eaLnBrk="1" hangingPunct="1">
              <a:buFontTx/>
              <a:buNone/>
            </a:pPr>
            <a:r>
              <a:rPr lang="en-US" altLang="en-US" sz="2000">
                <a:latin typeface="+mj-lt"/>
                <a:cs typeface="Calibri" panose="020F0502020204030204" pitchFamily="34" charset="0"/>
              </a:rPr>
              <a:t>                 - </a:t>
            </a:r>
            <a:r>
              <a:rPr lang="en-US" altLang="en-US" sz="2000" b="1">
                <a:latin typeface="+mj-lt"/>
                <a:cs typeface="Calibri" panose="020F0502020204030204" pitchFamily="34" charset="0"/>
              </a:rPr>
              <a:t>High-level system design</a:t>
            </a:r>
          </a:p>
          <a:p>
            <a:pPr eaLnBrk="1" hangingPunct="1">
              <a:buFontTx/>
              <a:buNone/>
            </a:pPr>
            <a:endParaRPr lang="en-US" altLang="en-US" sz="2000">
              <a:latin typeface="+mj-lt"/>
              <a:cs typeface="Calibri" panose="020F0502020204030204" pitchFamily="34" charset="0"/>
            </a:endParaRPr>
          </a:p>
          <a:p>
            <a:pPr eaLnBrk="1" hangingPunct="1">
              <a:buFontTx/>
              <a:buNone/>
            </a:pPr>
            <a:r>
              <a:rPr lang="en-US" altLang="en-US" sz="2000">
                <a:latin typeface="+mj-lt"/>
                <a:cs typeface="Calibri" panose="020F0502020204030204" pitchFamily="34" charset="0"/>
              </a:rPr>
              <a:t>                 - </a:t>
            </a:r>
            <a:r>
              <a:rPr lang="en-US" altLang="en-US" sz="2000" b="1">
                <a:latin typeface="+mj-lt"/>
                <a:cs typeface="Calibri" panose="020F0502020204030204" pitchFamily="34" charset="0"/>
              </a:rPr>
              <a:t>Detailed design of the system user interface</a:t>
            </a:r>
          </a:p>
          <a:p>
            <a:pPr eaLnBrk="1" hangingPunct="1"/>
            <a:endParaRPr lang="en-US" altLang="en-US" sz="2000">
              <a:latin typeface="+mj-lt"/>
              <a:cs typeface="Calibri" panose="020F0502020204030204" pitchFamily="34" charset="0"/>
            </a:endParaRPr>
          </a:p>
          <a:p>
            <a:pPr eaLnBrk="1" hangingPunct="1"/>
            <a:r>
              <a:rPr lang="en-US" altLang="en-US" sz="2000">
                <a:latin typeface="+mj-lt"/>
                <a:cs typeface="Calibri" panose="020F0502020204030204" pitchFamily="34" charset="0"/>
              </a:rPr>
              <a:t>In the first case users are observed while performing tasks using the system </a:t>
            </a:r>
          </a:p>
          <a:p>
            <a:pPr eaLnBrk="1" hangingPunct="1"/>
            <a:endParaRPr lang="en-US" altLang="en-US" sz="2000">
              <a:latin typeface="+mj-lt"/>
              <a:cs typeface="Calibri" panose="020F0502020204030204" pitchFamily="34" charset="0"/>
            </a:endParaRPr>
          </a:p>
          <a:p>
            <a:pPr eaLnBrk="1" hangingPunct="1"/>
            <a:r>
              <a:rPr lang="en-US" altLang="en-US" sz="2000">
                <a:latin typeface="+mj-lt"/>
                <a:cs typeface="Calibri" panose="020F0502020204030204" pitchFamily="34" charset="0"/>
              </a:rPr>
              <a:t>In the other cases task analysis contributes to the design of the new system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7403D0-48B0-46C6-80E5-970189F2D8D2}"/>
              </a:ext>
            </a:extLst>
          </p:cNvPr>
          <p:cNvPicPr>
            <a:picLocks noChangeAspect="1"/>
          </p:cNvPicPr>
          <p:nvPr/>
        </p:nvPicPr>
        <p:blipFill>
          <a:blip r:embed="rId3"/>
          <a:stretch>
            <a:fillRect/>
          </a:stretch>
        </p:blipFill>
        <p:spPr>
          <a:xfrm>
            <a:off x="6372200" y="85376"/>
            <a:ext cx="2837904" cy="1780008"/>
          </a:xfrm>
          <a:prstGeom prst="rect">
            <a:avLst/>
          </a:prstGeom>
        </p:spPr>
      </p:pic>
      <p:sp>
        <p:nvSpPr>
          <p:cNvPr id="3" name="Marcador de Posição de Conteúdo 2"/>
          <p:cNvSpPr>
            <a:spLocks noGrp="1"/>
          </p:cNvSpPr>
          <p:nvPr>
            <p:ph idx="1"/>
          </p:nvPr>
        </p:nvSpPr>
        <p:spPr>
          <a:xfrm>
            <a:off x="457200" y="1571120"/>
            <a:ext cx="8229600" cy="4536504"/>
          </a:xfrm>
        </p:spPr>
        <p:txBody>
          <a:bodyPr>
            <a:normAutofit fontScale="77500" lnSpcReduction="20000"/>
          </a:bodyPr>
          <a:lstStyle/>
          <a:p>
            <a:r>
              <a:rPr lang="en-US" sz="2600"/>
              <a:t>Is </a:t>
            </a:r>
            <a:r>
              <a:rPr lang="en-US" sz="2600" b="1"/>
              <a:t>one of the most powerful tools in UX design</a:t>
            </a:r>
          </a:p>
          <a:p>
            <a:endParaRPr lang="en-US" sz="2600"/>
          </a:p>
          <a:p>
            <a:r>
              <a:rPr lang="en-US" sz="2600"/>
              <a:t>It is not hard to get to know how to do it</a:t>
            </a:r>
          </a:p>
          <a:p>
            <a:endParaRPr lang="en-US" sz="2600"/>
          </a:p>
          <a:p>
            <a:r>
              <a:rPr lang="en-US" sz="2600"/>
              <a:t>The difficult part is remembering to keep the user’s perspective </a:t>
            </a:r>
          </a:p>
          <a:p>
            <a:endParaRPr lang="en-US" sz="2600"/>
          </a:p>
          <a:p>
            <a:r>
              <a:rPr lang="en-US" sz="2600"/>
              <a:t>It is </a:t>
            </a:r>
            <a:r>
              <a:rPr lang="en-US" sz="2600" b="1"/>
              <a:t>useless when it is not backed by rigorous user research</a:t>
            </a:r>
          </a:p>
          <a:p>
            <a:endParaRPr lang="en-US" sz="2600"/>
          </a:p>
          <a:p>
            <a:r>
              <a:rPr lang="en-US" sz="2600"/>
              <a:t>is not a one-off process; </a:t>
            </a:r>
            <a:r>
              <a:rPr lang="en-US" sz="2600" b="1"/>
              <a:t>can be repeated </a:t>
            </a:r>
            <a:r>
              <a:rPr lang="en-US" sz="2600"/>
              <a:t>later in the process</a:t>
            </a:r>
          </a:p>
          <a:p>
            <a:endParaRPr lang="en-US" sz="2600"/>
          </a:p>
          <a:p>
            <a:r>
              <a:rPr lang="en-US" sz="2600" b="1"/>
              <a:t>It requires time, resources, people and budget. Be sure to have a sufficient amount of all</a:t>
            </a:r>
          </a:p>
          <a:p>
            <a:endParaRPr lang="en-US" sz="2600"/>
          </a:p>
          <a:p>
            <a:r>
              <a:rPr lang="en-US" sz="2600"/>
              <a:t>Like any other activity in UX design!  </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52</a:t>
            </a:fld>
            <a:endParaRPr lang="en-US"/>
          </a:p>
        </p:txBody>
      </p:sp>
      <p:sp>
        <p:nvSpPr>
          <p:cNvPr id="5" name="Título 1"/>
          <p:cNvSpPr>
            <a:spLocks noGrp="1"/>
          </p:cNvSpPr>
          <p:nvPr>
            <p:ph type="title"/>
          </p:nvPr>
        </p:nvSpPr>
        <p:spPr/>
        <p:txBody>
          <a:bodyPr>
            <a:normAutofit/>
          </a:bodyPr>
          <a:lstStyle/>
          <a:p>
            <a:pPr algn="l"/>
            <a:r>
              <a:rPr lang="en-US" sz="2400" b="1"/>
              <a:t>Task Analysis: The Take Away</a:t>
            </a:r>
            <a:endParaRPr lang="en-US" sz="2400"/>
          </a:p>
        </p:txBody>
      </p:sp>
      <p:sp>
        <p:nvSpPr>
          <p:cNvPr id="6" name="Rectângulo 5"/>
          <p:cNvSpPr/>
          <p:nvPr/>
        </p:nvSpPr>
        <p:spPr>
          <a:xfrm>
            <a:off x="611560" y="6202416"/>
            <a:ext cx="7200800" cy="584775"/>
          </a:xfrm>
          <a:prstGeom prst="rect">
            <a:avLst/>
          </a:prstGeom>
        </p:spPr>
        <p:txBody>
          <a:bodyPr wrap="square">
            <a:spAutoFit/>
          </a:bodyPr>
          <a:lstStyle/>
          <a:p>
            <a:r>
              <a:rPr lang="en-US" sz="1600" b="0">
                <a:hlinkClick r:id="rId4"/>
              </a:rPr>
              <a:t>https://www.interaction-design.org/literature/article/task-analysis-a-ux-designer-s-best-friend</a:t>
            </a:r>
            <a:endParaRPr lang="en-US" sz="1600" b="0"/>
          </a:p>
        </p:txBody>
      </p:sp>
    </p:spTree>
    <p:extLst>
      <p:ext uri="{BB962C8B-B14F-4D97-AF65-F5344CB8AC3E}">
        <p14:creationId xmlns:p14="http://schemas.microsoft.com/office/powerpoint/2010/main" val="3768316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E932A-8105-4B03-B3B8-0581A792B445}"/>
              </a:ext>
            </a:extLst>
          </p:cNvPr>
          <p:cNvSpPr>
            <a:spLocks noGrp="1"/>
          </p:cNvSpPr>
          <p:nvPr>
            <p:ph idx="1"/>
          </p:nvPr>
        </p:nvSpPr>
        <p:spPr/>
        <p:txBody>
          <a:bodyPr>
            <a:normAutofit lnSpcReduction="10000"/>
          </a:bodyPr>
          <a:lstStyle/>
          <a:p>
            <a:r>
              <a:rPr lang="en-US" sz="2000"/>
              <a:t>The previous methods should be used in the Lab assignment (project) </a:t>
            </a:r>
          </a:p>
          <a:p>
            <a:endParaRPr lang="en-US" sz="2000"/>
          </a:p>
          <a:p>
            <a:r>
              <a:rPr lang="en-US" sz="2000"/>
              <a:t>But there are </a:t>
            </a:r>
            <a:r>
              <a:rPr lang="en-US" sz="2000" b="1"/>
              <a:t>other methods </a:t>
            </a:r>
            <a:r>
              <a:rPr lang="en-US" sz="2000"/>
              <a:t>that can be used in a requirements analysis (and that you may already know…): </a:t>
            </a:r>
          </a:p>
          <a:p>
            <a:pPr marL="457200" lvl="1" indent="0">
              <a:buNone/>
            </a:pPr>
            <a:endParaRPr lang="en-US" sz="1600"/>
          </a:p>
          <a:p>
            <a:pPr lvl="1"/>
            <a:endParaRPr lang="en-US" sz="1600"/>
          </a:p>
          <a:p>
            <a:pPr lvl="1"/>
            <a:r>
              <a:rPr lang="en-US" sz="2000"/>
              <a:t>User stories </a:t>
            </a:r>
          </a:p>
          <a:p>
            <a:pPr lvl="1"/>
            <a:endParaRPr lang="en-US" sz="2000"/>
          </a:p>
          <a:p>
            <a:pPr lvl="1"/>
            <a:r>
              <a:rPr lang="en-US" sz="2000"/>
              <a:t>Use cases </a:t>
            </a:r>
          </a:p>
          <a:p>
            <a:pPr lvl="1"/>
            <a:endParaRPr lang="en-US" sz="2000"/>
          </a:p>
          <a:p>
            <a:pPr lvl="1"/>
            <a:r>
              <a:rPr lang="en-US" sz="2000"/>
              <a:t>Story boards</a:t>
            </a:r>
          </a:p>
          <a:p>
            <a:pPr lvl="1"/>
            <a:endParaRPr lang="pt-PT" sz="2000"/>
          </a:p>
          <a:p>
            <a:pPr lvl="1"/>
            <a:r>
              <a:rPr lang="pt-PT" sz="2000"/>
              <a:t>E</a:t>
            </a:r>
            <a:r>
              <a:rPr lang="en-US" sz="2000" err="1"/>
              <a:t>tc</a:t>
            </a:r>
            <a:r>
              <a:rPr lang="en-US" sz="2000"/>
              <a:t>.</a:t>
            </a:r>
          </a:p>
          <a:p>
            <a:pPr lvl="1"/>
            <a:endParaRPr lang="en-US" sz="1600"/>
          </a:p>
        </p:txBody>
      </p:sp>
      <p:sp>
        <p:nvSpPr>
          <p:cNvPr id="4" name="Slide Number Placeholder 3">
            <a:extLst>
              <a:ext uri="{FF2B5EF4-FFF2-40B4-BE49-F238E27FC236}">
                <a16:creationId xmlns:a16="http://schemas.microsoft.com/office/drawing/2014/main" id="{9DFB406F-3D0E-4250-AB67-299BF6A3C696}"/>
              </a:ext>
            </a:extLst>
          </p:cNvPr>
          <p:cNvSpPr>
            <a:spLocks noGrp="1"/>
          </p:cNvSpPr>
          <p:nvPr>
            <p:ph type="sldNum" sz="quarter" idx="12"/>
          </p:nvPr>
        </p:nvSpPr>
        <p:spPr/>
        <p:txBody>
          <a:bodyPr/>
          <a:lstStyle/>
          <a:p>
            <a:fld id="{EF523CEC-1C45-42E5-82BE-971E6A011CF4}" type="slidenum">
              <a:rPr lang="en-US" smtClean="0"/>
              <a:t>53</a:t>
            </a:fld>
            <a:endParaRPr lang="en-US"/>
          </a:p>
        </p:txBody>
      </p:sp>
      <p:sp>
        <p:nvSpPr>
          <p:cNvPr id="5" name="Título 1">
            <a:extLst>
              <a:ext uri="{FF2B5EF4-FFF2-40B4-BE49-F238E27FC236}">
                <a16:creationId xmlns:a16="http://schemas.microsoft.com/office/drawing/2014/main" id="{FD7A716B-142F-4DF0-BE89-38A7CD1A9FEC}"/>
              </a:ext>
            </a:extLst>
          </p:cNvPr>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a:t>Other methods…</a:t>
            </a:r>
          </a:p>
        </p:txBody>
      </p:sp>
    </p:spTree>
    <p:extLst>
      <p:ext uri="{BB962C8B-B14F-4D97-AF65-F5344CB8AC3E}">
        <p14:creationId xmlns:p14="http://schemas.microsoft.com/office/powerpoint/2010/main" val="310958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p:cNvSpPr>
            <a:spLocks noGrp="1"/>
          </p:cNvSpPr>
          <p:nvPr>
            <p:ph type="sldNum" sz="quarter" idx="12"/>
          </p:nvPr>
        </p:nvSpPr>
        <p:spPr/>
        <p:txBody>
          <a:bodyPr/>
          <a:lstStyle/>
          <a:p>
            <a:pPr>
              <a:defRPr/>
            </a:pPr>
            <a:fld id="{0D2F011D-C54B-418E-8266-DEDAAB4B7F9F}" type="slidenum">
              <a:rPr lang="pt-PT" smtClean="0"/>
              <a:pPr>
                <a:defRPr/>
              </a:pPr>
              <a:t>54</a:t>
            </a:fld>
            <a:endParaRPr lang="pt-PT"/>
          </a:p>
        </p:txBody>
      </p:sp>
      <p:sp>
        <p:nvSpPr>
          <p:cNvPr id="6" name="Título 1"/>
          <p:cNvSpPr txBox="1">
            <a:spLocks/>
          </p:cNvSpPr>
          <p:nvPr/>
        </p:nvSpPr>
        <p:spPr bwMode="auto">
          <a:xfrm>
            <a:off x="409575"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sz="2400" b="1" kern="0">
                <a:solidFill>
                  <a:schemeClr val="tx1"/>
                </a:solidFill>
                <a:latin typeface="+mn-lt"/>
              </a:rPr>
              <a:t>User Stories</a:t>
            </a:r>
          </a:p>
        </p:txBody>
      </p:sp>
      <p:sp>
        <p:nvSpPr>
          <p:cNvPr id="5" name="Rectângulo 4"/>
          <p:cNvSpPr/>
          <p:nvPr/>
        </p:nvSpPr>
        <p:spPr>
          <a:xfrm>
            <a:off x="544140" y="1229851"/>
            <a:ext cx="7988300" cy="707886"/>
          </a:xfrm>
          <a:prstGeom prst="rect">
            <a:avLst/>
          </a:prstGeom>
        </p:spPr>
        <p:txBody>
          <a:bodyPr>
            <a:spAutoFit/>
          </a:bodyPr>
          <a:lstStyle/>
          <a:p>
            <a:pPr>
              <a:defRPr/>
            </a:pPr>
            <a:r>
              <a:rPr lang="en-US" sz="2000" b="0">
                <a:latin typeface="+mn-lt"/>
              </a:rPr>
              <a:t>Emerged from agile development methods, are </a:t>
            </a:r>
            <a:r>
              <a:rPr lang="en-US" sz="2000" b="1">
                <a:latin typeface="+mn-lt"/>
              </a:rPr>
              <a:t>short concepts or descriptions of features customers would like to see</a:t>
            </a:r>
          </a:p>
        </p:txBody>
      </p:sp>
      <p:sp>
        <p:nvSpPr>
          <p:cNvPr id="28677" name="Rectângulo 2"/>
          <p:cNvSpPr>
            <a:spLocks noChangeArrowheads="1"/>
          </p:cNvSpPr>
          <p:nvPr/>
        </p:nvSpPr>
        <p:spPr bwMode="auto">
          <a:xfrm>
            <a:off x="544140" y="2492896"/>
            <a:ext cx="5481637"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US" altLang="en-US" sz="2000">
                <a:solidFill>
                  <a:srgbClr val="000000"/>
                </a:solidFill>
              </a:rPr>
              <a:t>Should:</a:t>
            </a:r>
          </a:p>
          <a:p>
            <a:pPr eaLnBrk="1" hangingPunct="1">
              <a:spcBef>
                <a:spcPct val="0"/>
              </a:spcBef>
              <a:buFontTx/>
              <a:buNone/>
            </a:pPr>
            <a:r>
              <a:rPr lang="en-US" altLang="en-US" sz="2000">
                <a:solidFill>
                  <a:srgbClr val="000000"/>
                </a:solidFill>
              </a:rPr>
              <a:t> </a:t>
            </a:r>
          </a:p>
          <a:p>
            <a:pPr eaLnBrk="1" hangingPunct="1">
              <a:spcBef>
                <a:spcPct val="0"/>
              </a:spcBef>
              <a:buFontTx/>
              <a:buNone/>
            </a:pPr>
            <a:r>
              <a:rPr lang="en-US" altLang="en-US" sz="2000" b="1">
                <a:solidFill>
                  <a:srgbClr val="000000"/>
                </a:solidFill>
              </a:rPr>
              <a:t>not go into too much detail</a:t>
            </a:r>
          </a:p>
          <a:p>
            <a:pPr eaLnBrk="1" hangingPunct="1">
              <a:spcBef>
                <a:spcPct val="0"/>
              </a:spcBef>
              <a:buFontTx/>
              <a:buNone/>
            </a:pPr>
            <a:endParaRPr lang="en-US" altLang="en-US" sz="2000">
              <a:solidFill>
                <a:srgbClr val="000000"/>
              </a:solidFill>
            </a:endParaRPr>
          </a:p>
          <a:p>
            <a:pPr eaLnBrk="1" hangingPunct="1">
              <a:spcBef>
                <a:spcPct val="0"/>
              </a:spcBef>
              <a:buFontTx/>
              <a:buNone/>
            </a:pPr>
            <a:r>
              <a:rPr lang="en-US" altLang="en-US" sz="2000">
                <a:solidFill>
                  <a:srgbClr val="000000"/>
                </a:solidFill>
              </a:rPr>
              <a:t>be written:</a:t>
            </a:r>
          </a:p>
          <a:p>
            <a:pPr eaLnBrk="1" hangingPunct="1">
              <a:spcBef>
                <a:spcPct val="0"/>
              </a:spcBef>
              <a:buFontTx/>
              <a:buNone/>
            </a:pPr>
            <a:r>
              <a:rPr lang="en-US" altLang="en-US" sz="2000">
                <a:solidFill>
                  <a:srgbClr val="000000"/>
                </a:solidFill>
              </a:rPr>
              <a:t> </a:t>
            </a:r>
          </a:p>
          <a:p>
            <a:pPr eaLnBrk="1" hangingPunct="1">
              <a:spcBef>
                <a:spcPct val="0"/>
              </a:spcBef>
              <a:buFontTx/>
              <a:buNone/>
            </a:pPr>
            <a:r>
              <a:rPr lang="en-US" altLang="en-US" sz="2000">
                <a:solidFill>
                  <a:srgbClr val="000000"/>
                </a:solidFill>
              </a:rPr>
              <a:t>      -  from the </a:t>
            </a:r>
            <a:r>
              <a:rPr lang="en-US" altLang="en-US" sz="2000" b="1">
                <a:solidFill>
                  <a:srgbClr val="000000"/>
                </a:solidFill>
              </a:rPr>
              <a:t>user’s point of view </a:t>
            </a:r>
          </a:p>
          <a:p>
            <a:pPr eaLnBrk="1" hangingPunct="1">
              <a:spcBef>
                <a:spcPct val="0"/>
              </a:spcBef>
              <a:buFontTx/>
              <a:buNone/>
            </a:pPr>
            <a:endParaRPr lang="en-US" altLang="en-US" sz="2400">
              <a:solidFill>
                <a:srgbClr val="000000"/>
              </a:solidFill>
            </a:endParaRPr>
          </a:p>
          <a:p>
            <a:pPr eaLnBrk="1" hangingPunct="1">
              <a:spcBef>
                <a:spcPct val="0"/>
              </a:spcBef>
              <a:buFontTx/>
              <a:buNone/>
            </a:pPr>
            <a:r>
              <a:rPr lang="en-US" altLang="en-US" sz="2400" b="1">
                <a:solidFill>
                  <a:srgbClr val="000000"/>
                </a:solidFill>
              </a:rPr>
              <a:t>      </a:t>
            </a:r>
            <a:r>
              <a:rPr lang="en-US" altLang="en-US" sz="2000" b="1">
                <a:solidFill>
                  <a:srgbClr val="000000"/>
                </a:solidFill>
              </a:rPr>
              <a:t>- with the client </a:t>
            </a:r>
            <a:r>
              <a:rPr lang="en-US" altLang="en-US" sz="2000">
                <a:solidFill>
                  <a:srgbClr val="000000"/>
                </a:solidFill>
              </a:rPr>
              <a:t>and team members</a:t>
            </a:r>
            <a:endParaRPr lang="en-US" altLang="en-US" sz="2400">
              <a:solidFill>
                <a:srgbClr val="000000"/>
              </a:solidFill>
            </a:endParaRPr>
          </a:p>
        </p:txBody>
      </p:sp>
      <p:pic>
        <p:nvPicPr>
          <p:cNvPr id="286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756" y="4365105"/>
            <a:ext cx="3144069" cy="2492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2D9B9246-A625-4149-830C-D4929846C687}"/>
              </a:ext>
            </a:extLst>
          </p:cNvPr>
          <p:cNvSpPr/>
          <p:nvPr/>
        </p:nvSpPr>
        <p:spPr>
          <a:xfrm>
            <a:off x="971600" y="5983499"/>
            <a:ext cx="2930482" cy="338554"/>
          </a:xfrm>
          <a:prstGeom prst="rect">
            <a:avLst/>
          </a:prstGeom>
        </p:spPr>
        <p:txBody>
          <a:bodyPr wrap="none">
            <a:spAutoFit/>
          </a:bodyPr>
          <a:lstStyle/>
          <a:p>
            <a:r>
              <a:rPr lang="en-US" sz="1600" b="0">
                <a:hlinkClick r:id="rId4"/>
              </a:rPr>
              <a:t>What Are User Stories? | </a:t>
            </a:r>
            <a:r>
              <a:rPr lang="en-US" sz="1600" b="0" err="1">
                <a:hlinkClick r:id="rId4"/>
              </a:rPr>
              <a:t>IxDF</a:t>
            </a:r>
            <a:endParaRPr lang="en-US" sz="1600" b="0"/>
          </a:p>
        </p:txBody>
      </p:sp>
    </p:spTree>
    <p:extLst>
      <p:ext uri="{BB962C8B-B14F-4D97-AF65-F5344CB8AC3E}">
        <p14:creationId xmlns:p14="http://schemas.microsoft.com/office/powerpoint/2010/main" val="2455026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p:cNvSpPr>
            <a:spLocks noGrp="1"/>
          </p:cNvSpPr>
          <p:nvPr>
            <p:ph type="sldNum" sz="quarter" idx="12"/>
          </p:nvPr>
        </p:nvSpPr>
        <p:spPr/>
        <p:txBody>
          <a:bodyPr/>
          <a:lstStyle/>
          <a:p>
            <a:pPr>
              <a:defRPr/>
            </a:pPr>
            <a:fld id="{0D2F011D-C54B-418E-8266-DEDAAB4B7F9F}" type="slidenum">
              <a:rPr lang="pt-PT" smtClean="0"/>
              <a:pPr>
                <a:defRPr/>
              </a:pPr>
              <a:t>55</a:t>
            </a:fld>
            <a:endParaRPr lang="pt-PT"/>
          </a:p>
        </p:txBody>
      </p:sp>
      <p:sp>
        <p:nvSpPr>
          <p:cNvPr id="6" name="Título 1"/>
          <p:cNvSpPr txBox="1">
            <a:spLocks/>
          </p:cNvSpPr>
          <p:nvPr/>
        </p:nvSpPr>
        <p:spPr bwMode="auto">
          <a:xfrm>
            <a:off x="409575"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sz="2400" b="1" kern="0">
                <a:solidFill>
                  <a:schemeClr val="tx1"/>
                </a:solidFill>
                <a:latin typeface="+mn-lt"/>
              </a:rPr>
              <a:t>User Stories</a:t>
            </a:r>
          </a:p>
        </p:txBody>
      </p:sp>
      <p:sp>
        <p:nvSpPr>
          <p:cNvPr id="7" name="Rectângulo 6"/>
          <p:cNvSpPr/>
          <p:nvPr/>
        </p:nvSpPr>
        <p:spPr>
          <a:xfrm>
            <a:off x="410423" y="1417032"/>
            <a:ext cx="7967662" cy="3477875"/>
          </a:xfrm>
          <a:prstGeom prst="rect">
            <a:avLst/>
          </a:prstGeom>
        </p:spPr>
        <p:txBody>
          <a:bodyPr>
            <a:spAutoFit/>
          </a:bodyPr>
          <a:lstStyle/>
          <a:p>
            <a:pPr>
              <a:defRPr/>
            </a:pPr>
            <a:r>
              <a:rPr lang="en-US" sz="2000"/>
              <a:t>Short statements </a:t>
            </a:r>
            <a:r>
              <a:rPr lang="en-US" sz="2000" i="1"/>
              <a:t>about</a:t>
            </a:r>
            <a:r>
              <a:rPr lang="en-US" sz="2000"/>
              <a:t> a feature </a:t>
            </a:r>
          </a:p>
          <a:p>
            <a:pPr>
              <a:defRPr/>
            </a:pPr>
            <a:r>
              <a:rPr lang="en-US" sz="2000"/>
              <a:t>written from a user’s perspective</a:t>
            </a:r>
            <a:endParaRPr lang="en-US" sz="2000" b="1"/>
          </a:p>
          <a:p>
            <a:pPr>
              <a:defRPr/>
            </a:pPr>
            <a:endParaRPr lang="en-US" sz="2000" b="1"/>
          </a:p>
          <a:p>
            <a:pPr>
              <a:defRPr/>
            </a:pPr>
            <a:endParaRPr lang="en-US" sz="2000" b="1"/>
          </a:p>
          <a:p>
            <a:pPr>
              <a:defRPr/>
            </a:pPr>
            <a:r>
              <a:rPr lang="en-US" sz="2000" b="1"/>
              <a:t>“As a &lt;type of user&gt; I want &lt;some goal&gt; </a:t>
            </a:r>
          </a:p>
          <a:p>
            <a:pPr>
              <a:defRPr/>
            </a:pPr>
            <a:r>
              <a:rPr lang="en-US" sz="2000" b="1"/>
              <a:t>   so that &lt;some reason&gt;.”</a:t>
            </a:r>
          </a:p>
          <a:p>
            <a:pPr>
              <a:defRPr/>
            </a:pPr>
            <a:endParaRPr lang="en-US" sz="2000" b="1"/>
          </a:p>
          <a:p>
            <a:pPr>
              <a:defRPr/>
            </a:pPr>
            <a:endParaRPr lang="pt-PT" sz="2000"/>
          </a:p>
          <a:p>
            <a:pPr>
              <a:defRPr/>
            </a:pPr>
            <a:r>
              <a:rPr lang="en-US" sz="2000"/>
              <a:t>Should be written with the </a:t>
            </a:r>
            <a:r>
              <a:rPr lang="en-US" sz="2000" b="1"/>
              <a:t>minimum amount of detail </a:t>
            </a:r>
            <a:r>
              <a:rPr lang="en-US" sz="2000"/>
              <a:t>necessary to fully </a:t>
            </a:r>
            <a:r>
              <a:rPr lang="en-US" sz="2000" b="1"/>
              <a:t>encapsulate the value that the feature </a:t>
            </a:r>
            <a:r>
              <a:rPr lang="en-US" sz="2000"/>
              <a:t>is meant to deliver</a:t>
            </a:r>
          </a:p>
          <a:p>
            <a:pPr>
              <a:defRPr/>
            </a:pPr>
            <a:endParaRPr lang="pt-PT" sz="2000">
              <a:latin typeface="+mn-lt"/>
            </a:endParaRPr>
          </a:p>
        </p:txBody>
      </p:sp>
      <p:pic>
        <p:nvPicPr>
          <p:cNvPr id="286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238" y="-64126"/>
            <a:ext cx="3315763" cy="2629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288FDD81-25CF-4DA5-AFEC-48E7BBAF872C}"/>
              </a:ext>
            </a:extLst>
          </p:cNvPr>
          <p:cNvSpPr/>
          <p:nvPr/>
        </p:nvSpPr>
        <p:spPr>
          <a:xfrm>
            <a:off x="409575" y="5406132"/>
            <a:ext cx="7447219" cy="1077218"/>
          </a:xfrm>
          <a:prstGeom prst="rect">
            <a:avLst/>
          </a:prstGeom>
        </p:spPr>
        <p:txBody>
          <a:bodyPr wrap="square">
            <a:spAutoFit/>
          </a:bodyPr>
          <a:lstStyle/>
          <a:p>
            <a:pPr>
              <a:defRPr/>
            </a:pPr>
            <a:r>
              <a:rPr lang="en-US" altLang="en-US" sz="1600" b="0">
                <a:hlinkClick r:id="rId4"/>
              </a:rPr>
              <a:t>https://manifesto.co.uk/how-much-detail-should-a-user-story-have/</a:t>
            </a:r>
            <a:endParaRPr lang="en-US" altLang="en-US" sz="1600" b="0"/>
          </a:p>
          <a:p>
            <a:pPr>
              <a:defRPr/>
            </a:pPr>
            <a:r>
              <a:rPr lang="en-US" sz="1600" b="0">
                <a:hlinkClick r:id="rId5"/>
              </a:rPr>
              <a:t>https://www.interaction-design.org/literature/topics/user-stories</a:t>
            </a:r>
            <a:endParaRPr lang="en-US" sz="1600" b="0"/>
          </a:p>
          <a:p>
            <a:pPr>
              <a:defRPr/>
            </a:pPr>
            <a:r>
              <a:rPr lang="en-US" sz="1600" b="0">
                <a:hlinkClick r:id="rId6"/>
              </a:rPr>
              <a:t>https://www.interaction-design.org/literature/article/user-stories-capturing-the-user-s-perspective-quickly-and-simply</a:t>
            </a:r>
            <a:endParaRPr lang="en-US" sz="1600" b="0"/>
          </a:p>
        </p:txBody>
      </p:sp>
    </p:spTree>
    <p:extLst>
      <p:ext uri="{BB962C8B-B14F-4D97-AF65-F5344CB8AC3E}">
        <p14:creationId xmlns:p14="http://schemas.microsoft.com/office/powerpoint/2010/main" val="1690882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6632"/>
            <a:ext cx="8229600" cy="1143000"/>
          </a:xfrm>
        </p:spPr>
        <p:txBody>
          <a:bodyPr>
            <a:normAutofit/>
          </a:bodyPr>
          <a:lstStyle/>
          <a:p>
            <a:pPr algn="l"/>
            <a:r>
              <a:rPr lang="pt-PT" sz="2400" b="1"/>
              <a:t>Use Cases</a:t>
            </a:r>
            <a:endParaRPr lang="en-US" sz="2400" b="1"/>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56</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910" y="2453985"/>
            <a:ext cx="4436244" cy="435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ângulo 4"/>
          <p:cNvSpPr/>
          <p:nvPr/>
        </p:nvSpPr>
        <p:spPr>
          <a:xfrm>
            <a:off x="457200" y="1299823"/>
            <a:ext cx="8568444" cy="2308324"/>
          </a:xfrm>
          <a:prstGeom prst="rect">
            <a:avLst/>
          </a:prstGeom>
        </p:spPr>
        <p:txBody>
          <a:bodyPr wrap="square">
            <a:spAutoFit/>
          </a:bodyPr>
          <a:lstStyle/>
          <a:p>
            <a:r>
              <a:rPr lang="en-US" sz="2000"/>
              <a:t>Written description of how users will perform tasks </a:t>
            </a:r>
          </a:p>
          <a:p>
            <a:endParaRPr lang="en-US" sz="2000"/>
          </a:p>
          <a:p>
            <a:r>
              <a:rPr lang="en-US" sz="2000"/>
              <a:t>Outlines a system’s behavior responding to a request from a user’s point of view </a:t>
            </a:r>
          </a:p>
          <a:p>
            <a:endParaRPr lang="pt-PT" sz="2000"/>
          </a:p>
          <a:p>
            <a:endParaRPr lang="en-US" sz="2400"/>
          </a:p>
          <a:p>
            <a:r>
              <a:rPr lang="en-US" sz="2000"/>
              <a:t>A common way for developers to </a:t>
            </a:r>
          </a:p>
          <a:p>
            <a:r>
              <a:rPr lang="en-US" sz="2000"/>
              <a:t>explain user scenarios using UML</a:t>
            </a:r>
          </a:p>
        </p:txBody>
      </p:sp>
      <p:sp>
        <p:nvSpPr>
          <p:cNvPr id="3" name="Rectângulo 2"/>
          <p:cNvSpPr/>
          <p:nvPr/>
        </p:nvSpPr>
        <p:spPr>
          <a:xfrm>
            <a:off x="372132" y="5459577"/>
            <a:ext cx="4097164" cy="861774"/>
          </a:xfrm>
          <a:prstGeom prst="rect">
            <a:avLst/>
          </a:prstGeom>
        </p:spPr>
        <p:txBody>
          <a:bodyPr wrap="square">
            <a:spAutoFit/>
          </a:bodyPr>
          <a:lstStyle/>
          <a:p>
            <a:r>
              <a:rPr lang="en-US" sz="1600" b="0">
                <a:hlinkClick r:id="rId4"/>
              </a:rPr>
              <a:t>https://www.usability.gov/how-to-and-tools/methods/use-cases.html</a:t>
            </a:r>
            <a:endParaRPr lang="en-US" sz="1600" b="0"/>
          </a:p>
          <a:p>
            <a:endParaRPr lang="en-US"/>
          </a:p>
        </p:txBody>
      </p:sp>
    </p:spTree>
    <p:extLst>
      <p:ext uri="{BB962C8B-B14F-4D97-AF65-F5344CB8AC3E}">
        <p14:creationId xmlns:p14="http://schemas.microsoft.com/office/powerpoint/2010/main" val="1653693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n-US" sz="2400" b="1"/>
              <a:t>Scenarios, User stories and Use cases</a:t>
            </a:r>
          </a:p>
        </p:txBody>
      </p:sp>
      <p:sp>
        <p:nvSpPr>
          <p:cNvPr id="3" name="Marcador de Posição de Conteúdo 2"/>
          <p:cNvSpPr>
            <a:spLocks noGrp="1"/>
          </p:cNvSpPr>
          <p:nvPr>
            <p:ph idx="1"/>
          </p:nvPr>
        </p:nvSpPr>
        <p:spPr>
          <a:xfrm>
            <a:off x="457200" y="2221755"/>
            <a:ext cx="8686800" cy="4525963"/>
          </a:xfrm>
        </p:spPr>
        <p:txBody>
          <a:bodyPr>
            <a:noAutofit/>
          </a:bodyPr>
          <a:lstStyle/>
          <a:p>
            <a:r>
              <a:rPr lang="en-US" sz="2000"/>
              <a:t>Scenarios are </a:t>
            </a:r>
            <a:r>
              <a:rPr lang="en-US" sz="2000" b="1"/>
              <a:t>created by user researchers </a:t>
            </a:r>
            <a:r>
              <a:rPr lang="en-US" sz="2000"/>
              <a:t>to help communicate with the design team</a:t>
            </a:r>
          </a:p>
          <a:p>
            <a:endParaRPr lang="en-US" sz="2000"/>
          </a:p>
          <a:p>
            <a:r>
              <a:rPr lang="en-US" sz="2000"/>
              <a:t>User stories are </a:t>
            </a:r>
            <a:r>
              <a:rPr lang="en-US" sz="2000" b="1"/>
              <a:t>created by project/product managers </a:t>
            </a:r>
            <a:r>
              <a:rPr lang="en-US" sz="2000"/>
              <a:t>to define the requirements prior to a sprint in agile development</a:t>
            </a:r>
          </a:p>
          <a:p>
            <a:endParaRPr lang="en-US" sz="2000"/>
          </a:p>
          <a:p>
            <a:r>
              <a:rPr lang="en-US" sz="2000"/>
              <a:t>Use cases are </a:t>
            </a:r>
            <a:r>
              <a:rPr lang="en-US" sz="2000" b="1"/>
              <a:t>created for developers </a:t>
            </a:r>
            <a:r>
              <a:rPr lang="en-US" sz="2000"/>
              <a:t>to help with testing</a:t>
            </a:r>
          </a:p>
          <a:p>
            <a:endParaRPr lang="en-US" sz="2000"/>
          </a:p>
          <a:p>
            <a:r>
              <a:rPr lang="en-US" sz="2000"/>
              <a:t>The difference in target audience means that the structure and information contained in the three approaches also varies.</a:t>
            </a:r>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57</a:t>
            </a:fld>
            <a:endParaRPr lang="en-US"/>
          </a:p>
        </p:txBody>
      </p:sp>
    </p:spTree>
    <p:extLst>
      <p:ext uri="{BB962C8B-B14F-4D97-AF65-F5344CB8AC3E}">
        <p14:creationId xmlns:p14="http://schemas.microsoft.com/office/powerpoint/2010/main" val="2486795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67544" y="1484784"/>
            <a:ext cx="8229600" cy="4525963"/>
          </a:xfrm>
        </p:spPr>
        <p:txBody>
          <a:bodyPr>
            <a:normAutofit lnSpcReduction="10000"/>
          </a:bodyPr>
          <a:lstStyle/>
          <a:p>
            <a:pPr marL="0" indent="0">
              <a:buNone/>
            </a:pPr>
            <a:r>
              <a:rPr lang="en-CA" sz="2000" b="1"/>
              <a:t>Scenario</a:t>
            </a:r>
          </a:p>
          <a:p>
            <a:pPr marL="0" indent="0">
              <a:buNone/>
            </a:pPr>
            <a:r>
              <a:rPr lang="en-CA" sz="2000" i="1"/>
              <a:t>“Jim, an internal medicine intern at Mount Pleasant Hospital, walks into the room of his patient, Andrew. Since Andrew stayed the night in the hospital, Jim needs to review Andrew’s medical records to see if the nurses on the night shift had checked in and recorded any changes in Andrew’s condition.”</a:t>
            </a:r>
          </a:p>
          <a:p>
            <a:endParaRPr lang="en-CA" sz="2400" i="1"/>
          </a:p>
          <a:p>
            <a:endParaRPr lang="en-CA" sz="2400" i="1"/>
          </a:p>
          <a:p>
            <a:pPr marL="0" indent="0">
              <a:buNone/>
            </a:pPr>
            <a:r>
              <a:rPr lang="en-CA" sz="2000" b="1"/>
              <a:t>User Story</a:t>
            </a:r>
          </a:p>
          <a:p>
            <a:pPr marL="0" indent="0">
              <a:buNone/>
            </a:pPr>
            <a:r>
              <a:rPr lang="en-CA" sz="2000" i="1"/>
              <a:t>As a doctor, I need to get up to medical date records so that I know how to proceed with my patients’ treatment</a:t>
            </a:r>
          </a:p>
          <a:p>
            <a:pPr marL="0" indent="0">
              <a:buNone/>
            </a:pPr>
            <a:endParaRPr lang="en-CA" sz="2000" i="1"/>
          </a:p>
          <a:p>
            <a:pPr marL="0" indent="0">
              <a:buNone/>
            </a:pPr>
            <a:r>
              <a:rPr lang="en-CA" sz="2000"/>
              <a:t>(it </a:t>
            </a:r>
            <a:r>
              <a:rPr lang="en-CA" sz="2000" b="1"/>
              <a:t>does not reflect the context </a:t>
            </a:r>
            <a:r>
              <a:rPr lang="en-CA" sz="2000"/>
              <a:t>of use)</a:t>
            </a:r>
            <a:endParaRPr lang="en-US" sz="2000"/>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58</a:t>
            </a:fld>
            <a:endParaRPr lang="en-US"/>
          </a:p>
        </p:txBody>
      </p:sp>
      <p:sp>
        <p:nvSpPr>
          <p:cNvPr id="5" name="Título 1"/>
          <p:cNvSpPr>
            <a:spLocks noGrp="1"/>
          </p:cNvSpPr>
          <p:nvPr>
            <p:ph type="title"/>
          </p:nvPr>
        </p:nvSpPr>
        <p:spPr>
          <a:xfrm>
            <a:off x="467544" y="260648"/>
            <a:ext cx="8229600" cy="1143000"/>
          </a:xfrm>
        </p:spPr>
        <p:txBody>
          <a:bodyPr>
            <a:normAutofit/>
          </a:bodyPr>
          <a:lstStyle/>
          <a:p>
            <a:pPr algn="l"/>
            <a:r>
              <a:rPr lang="en-US" sz="2400" b="1"/>
              <a:t>Example</a:t>
            </a:r>
          </a:p>
        </p:txBody>
      </p:sp>
    </p:spTree>
    <p:extLst>
      <p:ext uri="{BB962C8B-B14F-4D97-AF65-F5344CB8AC3E}">
        <p14:creationId xmlns:p14="http://schemas.microsoft.com/office/powerpoint/2010/main" val="539516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467544" y="980728"/>
            <a:ext cx="8229600" cy="4896544"/>
          </a:xfrm>
        </p:spPr>
        <p:txBody>
          <a:bodyPr>
            <a:normAutofit fontScale="92500" lnSpcReduction="10000"/>
          </a:bodyPr>
          <a:lstStyle/>
          <a:p>
            <a:pPr marL="0" indent="0">
              <a:buNone/>
            </a:pPr>
            <a:r>
              <a:rPr lang="en-US" sz="2600" b="1" i="1"/>
              <a:t>Use case:</a:t>
            </a:r>
            <a:r>
              <a:rPr lang="en-US" sz="2600" i="1"/>
              <a:t> Review Records   </a:t>
            </a:r>
            <a:endParaRPr lang="en-US" sz="2600"/>
          </a:p>
          <a:p>
            <a:pPr marL="0" indent="0">
              <a:buNone/>
            </a:pPr>
            <a:r>
              <a:rPr lang="en-US" sz="2600" b="1" i="1"/>
              <a:t>Actor:</a:t>
            </a:r>
            <a:r>
              <a:rPr lang="en-US" sz="2600" i="1"/>
              <a:t> Doctor</a:t>
            </a:r>
            <a:endParaRPr lang="en-US" sz="2600"/>
          </a:p>
          <a:p>
            <a:pPr marL="0" indent="0">
              <a:buNone/>
            </a:pPr>
            <a:r>
              <a:rPr lang="en-US" sz="2600" b="1" i="1"/>
              <a:t>Steps:</a:t>
            </a:r>
          </a:p>
          <a:p>
            <a:pPr marL="0" indent="0">
              <a:buNone/>
            </a:pPr>
            <a:endParaRPr lang="en-US" sz="3400"/>
          </a:p>
          <a:p>
            <a:pPr marL="0" indent="0">
              <a:buNone/>
            </a:pPr>
            <a:r>
              <a:rPr lang="en-US" sz="2200" i="1"/>
              <a:t>Doctor walks into room</a:t>
            </a:r>
            <a:endParaRPr lang="en-US" sz="2200"/>
          </a:p>
          <a:p>
            <a:pPr marL="0" indent="0">
              <a:buNone/>
            </a:pPr>
            <a:r>
              <a:rPr lang="en-US" sz="2200" i="1"/>
              <a:t>Doctor sees patient in bed</a:t>
            </a:r>
            <a:endParaRPr lang="en-US" sz="2200"/>
          </a:p>
          <a:p>
            <a:pPr marL="0" indent="0">
              <a:buNone/>
            </a:pPr>
            <a:r>
              <a:rPr lang="en-US" sz="2200" i="1"/>
              <a:t>Doctor identifies patient in bed</a:t>
            </a:r>
            <a:endParaRPr lang="en-US" sz="2200"/>
          </a:p>
          <a:p>
            <a:pPr marL="0" indent="0">
              <a:buNone/>
            </a:pPr>
            <a:r>
              <a:rPr lang="en-US" sz="2200" i="1"/>
              <a:t>Doctor sees medical charts on foot of bed</a:t>
            </a:r>
            <a:endParaRPr lang="en-US" sz="2200"/>
          </a:p>
          <a:p>
            <a:pPr marL="0" indent="0">
              <a:buNone/>
            </a:pPr>
            <a:r>
              <a:rPr lang="en-US" sz="2200" i="1"/>
              <a:t>Doctor gets medical charts from foot of bed</a:t>
            </a:r>
            <a:endParaRPr lang="en-US" sz="2200"/>
          </a:p>
          <a:p>
            <a:pPr marL="0" indent="0">
              <a:buNone/>
            </a:pPr>
            <a:r>
              <a:rPr lang="en-US" sz="2200" i="1"/>
              <a:t>Doctor opens medical charts</a:t>
            </a:r>
            <a:endParaRPr lang="en-US" sz="2200"/>
          </a:p>
          <a:p>
            <a:pPr marL="0" indent="0">
              <a:buNone/>
            </a:pPr>
            <a:r>
              <a:rPr lang="en-US" sz="2200" i="1"/>
              <a:t>Doctor reads medical charts</a:t>
            </a:r>
            <a:endParaRPr lang="en-US" sz="2200"/>
          </a:p>
          <a:p>
            <a:pPr marL="0" indent="0">
              <a:buNone/>
            </a:pPr>
            <a:r>
              <a:rPr lang="en-US" sz="2200" i="1"/>
              <a:t>Doctor changes pages to continue reading</a:t>
            </a:r>
            <a:endParaRPr lang="en-US" sz="2200"/>
          </a:p>
          <a:p>
            <a:pPr marL="0" indent="0">
              <a:buNone/>
            </a:pPr>
            <a:r>
              <a:rPr lang="en-US" sz="2200" i="1"/>
              <a:t>Doctor closes medical chart</a:t>
            </a:r>
            <a:endParaRPr lang="en-US" sz="2200"/>
          </a:p>
          <a:p>
            <a:pPr marL="0" indent="0">
              <a:buNone/>
            </a:pPr>
            <a:endParaRPr lang="en-US"/>
          </a:p>
        </p:txBody>
      </p:sp>
      <p:sp>
        <p:nvSpPr>
          <p:cNvPr id="4" name="Marcador de Posição do Número do Diapositivo 3"/>
          <p:cNvSpPr>
            <a:spLocks noGrp="1"/>
          </p:cNvSpPr>
          <p:nvPr>
            <p:ph type="sldNum" sz="quarter" idx="12"/>
          </p:nvPr>
        </p:nvSpPr>
        <p:spPr/>
        <p:txBody>
          <a:bodyPr/>
          <a:lstStyle/>
          <a:p>
            <a:fld id="{EF523CEC-1C45-42E5-82BE-971E6A011CF4}" type="slidenum">
              <a:rPr lang="en-US" smtClean="0"/>
              <a:t>59</a:t>
            </a:fld>
            <a:endParaRPr lang="en-US"/>
          </a:p>
        </p:txBody>
      </p:sp>
      <p:sp>
        <p:nvSpPr>
          <p:cNvPr id="5" name="Rectângulo 4"/>
          <p:cNvSpPr/>
          <p:nvPr/>
        </p:nvSpPr>
        <p:spPr>
          <a:xfrm>
            <a:off x="467544" y="5949280"/>
            <a:ext cx="4572000" cy="584775"/>
          </a:xfrm>
          <a:prstGeom prst="rect">
            <a:avLst/>
          </a:prstGeom>
        </p:spPr>
        <p:txBody>
          <a:bodyPr>
            <a:spAutoFit/>
          </a:bodyPr>
          <a:lstStyle/>
          <a:p>
            <a:r>
              <a:rPr lang="en-US" sz="1600" b="0">
                <a:hlinkClick r:id="rId3"/>
              </a:rPr>
              <a:t>https://www.akendi.com/blog/scenarios-user-stories-and-use-casesoh-my/</a:t>
            </a:r>
            <a:endParaRPr lang="en-US" sz="1600" b="0"/>
          </a:p>
        </p:txBody>
      </p:sp>
    </p:spTree>
    <p:extLst>
      <p:ext uri="{BB962C8B-B14F-4D97-AF65-F5344CB8AC3E}">
        <p14:creationId xmlns:p14="http://schemas.microsoft.com/office/powerpoint/2010/main" val="254034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6177AA06-1789-4671-9340-79E3F6B9B0A5}"/>
              </a:ext>
            </a:extLst>
          </p:cNvPr>
          <p:cNvSpPr>
            <a:spLocks noGrp="1"/>
          </p:cNvSpPr>
          <p:nvPr>
            <p:ph idx="1"/>
          </p:nvPr>
        </p:nvSpPr>
        <p:spPr>
          <a:xfrm>
            <a:off x="107950" y="692150"/>
            <a:ext cx="8943975" cy="1441450"/>
          </a:xfrm>
        </p:spPr>
        <p:txBody>
          <a:bodyPr/>
          <a:lstStyle/>
          <a:p>
            <a:pPr>
              <a:defRPr/>
            </a:pPr>
            <a:r>
              <a:rPr lang="en-US" sz="2000"/>
              <a:t>The user develops a </a:t>
            </a:r>
            <a:r>
              <a:rPr lang="en-US" sz="2000" b="1"/>
              <a:t>mental model </a:t>
            </a:r>
            <a:r>
              <a:rPr lang="en-US" sz="2000"/>
              <a:t>of how he/she thinks the system works </a:t>
            </a:r>
          </a:p>
          <a:p>
            <a:pPr>
              <a:defRPr/>
            </a:pPr>
            <a:endParaRPr lang="en-US" sz="2000"/>
          </a:p>
          <a:p>
            <a:pPr>
              <a:defRPr/>
            </a:pPr>
            <a:r>
              <a:rPr lang="en-US" sz="2000"/>
              <a:t>And uses it to:</a:t>
            </a:r>
          </a:p>
          <a:p>
            <a:pPr marL="0" indent="0">
              <a:buFontTx/>
              <a:buNone/>
              <a:defRPr/>
            </a:pPr>
            <a:r>
              <a:rPr lang="en-US" sz="1800"/>
              <a:t>        - reason about the system</a:t>
            </a:r>
          </a:p>
          <a:p>
            <a:pPr marL="0" indent="0">
              <a:buFontTx/>
              <a:buNone/>
              <a:defRPr/>
            </a:pPr>
            <a:r>
              <a:rPr lang="en-US" sz="1800"/>
              <a:t>        - anticipate system behavior </a:t>
            </a:r>
          </a:p>
          <a:p>
            <a:pPr marL="0" indent="0">
              <a:buFontTx/>
              <a:buNone/>
              <a:defRPr/>
            </a:pPr>
            <a:r>
              <a:rPr lang="en-US" sz="1800"/>
              <a:t>        - explain why the system reacts </a:t>
            </a:r>
            <a:r>
              <a:rPr lang="en-US" sz="2000"/>
              <a:t>as </a:t>
            </a:r>
            <a:r>
              <a:rPr lang="en-US" sz="1800"/>
              <a:t>it does</a:t>
            </a:r>
            <a:endParaRPr lang="en-US" sz="2000"/>
          </a:p>
        </p:txBody>
      </p:sp>
      <p:sp>
        <p:nvSpPr>
          <p:cNvPr id="7171" name="Marcador de Posição do Número do Diapositivo 3">
            <a:extLst>
              <a:ext uri="{FF2B5EF4-FFF2-40B4-BE49-F238E27FC236}">
                <a16:creationId xmlns:a16="http://schemas.microsoft.com/office/drawing/2014/main" id="{D33E3BFD-86DB-43BE-B7C9-8C230714CC88}"/>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F551639-AA69-47EB-8B8B-0B5895525C2D}" type="slidenum">
              <a:rPr lang="en-GB" altLang="en-US" sz="1400" smtClean="0"/>
              <a:pPr>
                <a:spcBef>
                  <a:spcPct val="0"/>
                </a:spcBef>
                <a:buFontTx/>
                <a:buNone/>
              </a:pPr>
              <a:t>6</a:t>
            </a:fld>
            <a:endParaRPr lang="en-GB" altLang="en-US" sz="1400"/>
          </a:p>
        </p:txBody>
      </p:sp>
      <p:pic>
        <p:nvPicPr>
          <p:cNvPr id="7172" name="Picture 2">
            <a:extLst>
              <a:ext uri="{FF2B5EF4-FFF2-40B4-BE49-F238E27FC236}">
                <a16:creationId xmlns:a16="http://schemas.microsoft.com/office/drawing/2014/main" id="{8CCF590A-8AC5-4FA8-A226-1967433CA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909"/>
          <a:stretch>
            <a:fillRect/>
          </a:stretch>
        </p:blipFill>
        <p:spPr bwMode="auto">
          <a:xfrm>
            <a:off x="3390900" y="3057525"/>
            <a:ext cx="5778500" cy="367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a:extLst>
              <a:ext uri="{FF2B5EF4-FFF2-40B4-BE49-F238E27FC236}">
                <a16:creationId xmlns:a16="http://schemas.microsoft.com/office/drawing/2014/main" id="{B2EA1CE9-BB86-47F3-87C4-93B30EDBD1EB}"/>
              </a:ext>
            </a:extLst>
          </p:cNvPr>
          <p:cNvSpPr txBox="1"/>
          <p:nvPr/>
        </p:nvSpPr>
        <p:spPr>
          <a:xfrm>
            <a:off x="6948488" y="6308725"/>
            <a:ext cx="1477962" cy="307975"/>
          </a:xfrm>
          <a:prstGeom prst="rect">
            <a:avLst/>
          </a:prstGeom>
          <a:noFill/>
        </p:spPr>
        <p:txBody>
          <a:bodyPr wrap="none">
            <a:spAutoFit/>
          </a:bodyPr>
          <a:lstStyle/>
          <a:p>
            <a:pPr eaLnBrk="1" hangingPunct="1">
              <a:defRPr/>
            </a:pPr>
            <a:r>
              <a:rPr lang="en-US" sz="1400">
                <a:solidFill>
                  <a:schemeClr val="tx1">
                    <a:lumMod val="50000"/>
                    <a:lumOff val="50000"/>
                  </a:schemeClr>
                </a:solidFill>
              </a:rPr>
              <a:t>(Norman, 1988)</a:t>
            </a:r>
          </a:p>
        </p:txBody>
      </p:sp>
      <p:sp>
        <p:nvSpPr>
          <p:cNvPr id="4" name="Rectangle 3">
            <a:extLst>
              <a:ext uri="{FF2B5EF4-FFF2-40B4-BE49-F238E27FC236}">
                <a16:creationId xmlns:a16="http://schemas.microsoft.com/office/drawing/2014/main" id="{E2217EA9-D362-4EFE-90F3-A9C2F23003FB}"/>
              </a:ext>
            </a:extLst>
          </p:cNvPr>
          <p:cNvSpPr/>
          <p:nvPr/>
        </p:nvSpPr>
        <p:spPr>
          <a:xfrm>
            <a:off x="457200" y="5933805"/>
            <a:ext cx="4572000" cy="584775"/>
          </a:xfrm>
          <a:prstGeom prst="rect">
            <a:avLst/>
          </a:prstGeom>
        </p:spPr>
        <p:txBody>
          <a:bodyPr>
            <a:spAutoFit/>
          </a:bodyPr>
          <a:lstStyle/>
          <a:p>
            <a:r>
              <a:rPr lang="en-US" sz="1600" b="0">
                <a:hlinkClick r:id="rId3"/>
              </a:rPr>
              <a:t>Mental models | The Glossary of Human Computer Interaction</a:t>
            </a:r>
            <a:endParaRPr lang="en-US" sz="1600" b="0"/>
          </a:p>
        </p:txBody>
      </p:sp>
    </p:spTree>
    <p:extLst>
      <p:ext uri="{BB962C8B-B14F-4D97-AF65-F5344CB8AC3E}">
        <p14:creationId xmlns:p14="http://schemas.microsoft.com/office/powerpoint/2010/main" val="44102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p:cNvSpPr>
            <a:spLocks noGrp="1"/>
          </p:cNvSpPr>
          <p:nvPr>
            <p:ph type="sldNum" sz="quarter" idx="12"/>
          </p:nvPr>
        </p:nvSpPr>
        <p:spPr/>
        <p:txBody>
          <a:bodyPr/>
          <a:lstStyle/>
          <a:p>
            <a:pPr>
              <a:defRPr/>
            </a:pPr>
            <a:fld id="{07C01B1C-02E4-46EB-8BF0-7C8B8D41B65F}" type="slidenum">
              <a:rPr lang="pt-PT" smtClean="0"/>
              <a:pPr>
                <a:defRPr/>
              </a:pPr>
              <a:t>60</a:t>
            </a:fld>
            <a:endParaRPr lang="pt-PT"/>
          </a:p>
        </p:txBody>
      </p:sp>
      <p:sp>
        <p:nvSpPr>
          <p:cNvPr id="6" name="Título 1"/>
          <p:cNvSpPr txBox="1">
            <a:spLocks/>
          </p:cNvSpPr>
          <p:nvPr/>
        </p:nvSpPr>
        <p:spPr bwMode="auto">
          <a:xfrm>
            <a:off x="409575" y="11588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defRPr/>
            </a:pPr>
            <a:r>
              <a:rPr lang="en-US" sz="2400" b="1" kern="0">
                <a:solidFill>
                  <a:schemeClr val="tx1"/>
                </a:solidFill>
                <a:latin typeface="+mn-lt"/>
              </a:rPr>
              <a:t>Storyboards</a:t>
            </a:r>
          </a:p>
        </p:txBody>
      </p:sp>
      <p:sp>
        <p:nvSpPr>
          <p:cNvPr id="5" name="Rectângulo 4"/>
          <p:cNvSpPr/>
          <p:nvPr/>
        </p:nvSpPr>
        <p:spPr>
          <a:xfrm>
            <a:off x="323528" y="1656333"/>
            <a:ext cx="5457825" cy="4462760"/>
          </a:xfrm>
          <a:prstGeom prst="rect">
            <a:avLst/>
          </a:prstGeom>
        </p:spPr>
        <p:txBody>
          <a:bodyPr>
            <a:spAutoFit/>
          </a:bodyPr>
          <a:lstStyle/>
          <a:p>
            <a:pPr>
              <a:defRPr/>
            </a:pPr>
            <a:r>
              <a:rPr lang="en-US" sz="2000"/>
              <a:t>Are early visual forms of an experience</a:t>
            </a:r>
          </a:p>
          <a:p>
            <a:pPr>
              <a:defRPr/>
            </a:pPr>
            <a:endParaRPr lang="pt-PT" sz="2000" b="1"/>
          </a:p>
          <a:p>
            <a:pPr>
              <a:defRPr/>
            </a:pPr>
            <a:r>
              <a:rPr lang="en-US" sz="2000" b="0"/>
              <a:t>Derived from the film industry</a:t>
            </a:r>
          </a:p>
          <a:p>
            <a:pPr>
              <a:defRPr/>
            </a:pPr>
            <a:endParaRPr lang="pt-PT" sz="2400" b="0">
              <a:latin typeface="+mn-lt"/>
            </a:endParaRPr>
          </a:p>
          <a:p>
            <a:pPr>
              <a:defRPr/>
            </a:pPr>
            <a:endParaRPr lang="pt-PT" sz="2400" b="0"/>
          </a:p>
          <a:p>
            <a:pPr>
              <a:defRPr/>
            </a:pPr>
            <a:endParaRPr lang="pt-PT" sz="2400" b="0">
              <a:latin typeface="+mn-lt"/>
            </a:endParaRPr>
          </a:p>
          <a:p>
            <a:pPr>
              <a:defRPr/>
            </a:pPr>
            <a:endParaRPr lang="pt-PT" sz="2400" b="0"/>
          </a:p>
          <a:p>
            <a:pPr>
              <a:defRPr/>
            </a:pPr>
            <a:endParaRPr lang="pt-PT" sz="2400" b="1">
              <a:latin typeface="+mn-lt"/>
            </a:endParaRPr>
          </a:p>
          <a:p>
            <a:pPr>
              <a:defRPr/>
            </a:pPr>
            <a:endParaRPr lang="en-US" sz="2400" b="1">
              <a:latin typeface="+mn-lt"/>
            </a:endParaRPr>
          </a:p>
          <a:p>
            <a:pPr>
              <a:defRPr/>
            </a:pPr>
            <a:endParaRPr lang="pt-PT" sz="2000">
              <a:latin typeface="+mn-lt"/>
            </a:endParaRPr>
          </a:p>
          <a:p>
            <a:pPr>
              <a:defRPr/>
            </a:pPr>
            <a:endParaRPr lang="pt-PT" sz="2000">
              <a:latin typeface="+mn-lt"/>
            </a:endParaRPr>
          </a:p>
          <a:p>
            <a:pPr>
              <a:defRPr/>
            </a:pPr>
            <a:endParaRPr lang="pt-PT" sz="2000">
              <a:latin typeface="+mn-lt"/>
            </a:endParaRPr>
          </a:p>
          <a:p>
            <a:pPr>
              <a:defRPr/>
            </a:pPr>
            <a:endParaRPr lang="en-US" sz="2000">
              <a:latin typeface="+mn-lt"/>
            </a:endParaRPr>
          </a:p>
        </p:txBody>
      </p:sp>
      <p:sp>
        <p:nvSpPr>
          <p:cNvPr id="2" name="Rectângulo 1"/>
          <p:cNvSpPr/>
          <p:nvPr/>
        </p:nvSpPr>
        <p:spPr>
          <a:xfrm>
            <a:off x="409575" y="3878228"/>
            <a:ext cx="3778250" cy="1323439"/>
          </a:xfrm>
          <a:prstGeom prst="rect">
            <a:avLst/>
          </a:prstGeom>
        </p:spPr>
        <p:txBody>
          <a:bodyPr>
            <a:spAutoFit/>
          </a:bodyPr>
          <a:lstStyle/>
          <a:p>
            <a:pPr>
              <a:defRPr/>
            </a:pPr>
            <a:r>
              <a:rPr lang="en-US" sz="2000" b="0">
                <a:latin typeface="+mn-lt"/>
              </a:rPr>
              <a:t>Particularly useful for VR </a:t>
            </a:r>
          </a:p>
          <a:p>
            <a:pPr>
              <a:defRPr/>
            </a:pPr>
            <a:endParaRPr lang="en-US" sz="2000">
              <a:latin typeface="+mn-lt"/>
            </a:endParaRPr>
          </a:p>
          <a:p>
            <a:pPr>
              <a:defRPr/>
            </a:pPr>
            <a:r>
              <a:rPr lang="en-US" sz="2000" b="0">
                <a:latin typeface="+mn-lt"/>
              </a:rPr>
              <a:t>The user can be shown directly interacting with objects</a:t>
            </a:r>
          </a:p>
        </p:txBody>
      </p:sp>
      <p:pic>
        <p:nvPicPr>
          <p:cNvPr id="2970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946" y="1922469"/>
            <a:ext cx="3733800"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80" name="Rectângulo 6"/>
          <p:cNvSpPr>
            <a:spLocks noChangeArrowheads="1"/>
          </p:cNvSpPr>
          <p:nvPr/>
        </p:nvSpPr>
        <p:spPr bwMode="auto">
          <a:xfrm>
            <a:off x="5341143" y="5383451"/>
            <a:ext cx="455771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None/>
              <a:defRPr/>
            </a:pPr>
            <a:r>
              <a:rPr lang="en-US" sz="1600" b="0">
                <a:latin typeface="+mj-lt"/>
                <a:hlinkClick r:id="rId4"/>
              </a:rPr>
              <a:t>https://www.storyboardthat.com</a:t>
            </a:r>
            <a:endParaRPr lang="en-US" sz="1600" b="0">
              <a:latin typeface="+mj-lt"/>
            </a:endParaRPr>
          </a:p>
          <a:p>
            <a:pPr eaLnBrk="1" hangingPunct="1">
              <a:spcBef>
                <a:spcPct val="0"/>
              </a:spcBef>
              <a:buFontTx/>
              <a:buNone/>
              <a:defRPr/>
            </a:pPr>
            <a:r>
              <a:rPr lang="en-US" altLang="en-US" sz="1600" b="0">
                <a:latin typeface="+mn-lt"/>
                <a:hlinkClick r:id="rId5"/>
              </a:rPr>
              <a:t>http://usabilitybok.org/storyboard</a:t>
            </a:r>
            <a:endParaRPr lang="en-US" altLang="en-US" sz="1600" b="0">
              <a:latin typeface="+mn-lt"/>
            </a:endParaRPr>
          </a:p>
          <a:p>
            <a:pPr eaLnBrk="1" hangingPunct="1">
              <a:spcBef>
                <a:spcPct val="0"/>
              </a:spcBef>
              <a:buFontTx/>
              <a:buNone/>
              <a:defRPr/>
            </a:pPr>
            <a:endParaRPr lang="en-US" altLang="en-US" sz="1800">
              <a:latin typeface="+mn-lt"/>
            </a:endParaRPr>
          </a:p>
        </p:txBody>
      </p:sp>
    </p:spTree>
    <p:extLst>
      <p:ext uri="{BB962C8B-B14F-4D97-AF65-F5344CB8AC3E}">
        <p14:creationId xmlns:p14="http://schemas.microsoft.com/office/powerpoint/2010/main" val="2049504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a:extLst>
              <a:ext uri="{FF2B5EF4-FFF2-40B4-BE49-F238E27FC236}">
                <a16:creationId xmlns:a16="http://schemas.microsoft.com/office/drawing/2014/main" id="{1F945D0F-8D76-4A48-B992-03C71F3FBCF7}"/>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CA6CCE0-F2D4-4BB2-8F10-A1ED31F41827}" type="slidenum">
              <a:rPr lang="en-GB" altLang="en-US" sz="1400" smtClean="0"/>
              <a:pPr>
                <a:spcBef>
                  <a:spcPct val="0"/>
                </a:spcBef>
                <a:buFontTx/>
                <a:buNone/>
              </a:pPr>
              <a:t>61</a:t>
            </a:fld>
            <a:endParaRPr lang="en-GB" altLang="en-US" sz="1400"/>
          </a:p>
        </p:txBody>
      </p:sp>
      <p:sp>
        <p:nvSpPr>
          <p:cNvPr id="24579" name="Rectangle 2">
            <a:extLst>
              <a:ext uri="{FF2B5EF4-FFF2-40B4-BE49-F238E27FC236}">
                <a16:creationId xmlns:a16="http://schemas.microsoft.com/office/drawing/2014/main" id="{060A3D82-4D07-4174-A689-F4F38F577AA6}"/>
              </a:ext>
            </a:extLst>
          </p:cNvPr>
          <p:cNvSpPr>
            <a:spLocks noGrp="1" noChangeArrowheads="1"/>
          </p:cNvSpPr>
          <p:nvPr>
            <p:ph type="title"/>
          </p:nvPr>
        </p:nvSpPr>
        <p:spPr/>
        <p:txBody>
          <a:bodyPr/>
          <a:lstStyle/>
          <a:p>
            <a:pPr algn="l" eaLnBrk="1" hangingPunct="1"/>
            <a:r>
              <a:rPr lang="pt-PT" altLang="en-US" sz="2400" b="1"/>
              <a:t>Main bibliography</a:t>
            </a:r>
            <a:endParaRPr lang="en-US" altLang="en-US" sz="2400" b="1"/>
          </a:p>
        </p:txBody>
      </p:sp>
      <p:sp>
        <p:nvSpPr>
          <p:cNvPr id="41988" name="Rectangle 3">
            <a:extLst>
              <a:ext uri="{FF2B5EF4-FFF2-40B4-BE49-F238E27FC236}">
                <a16:creationId xmlns:a16="http://schemas.microsoft.com/office/drawing/2014/main" id="{70F9D75A-F981-4782-AE5B-6CFE0357B6A8}"/>
              </a:ext>
            </a:extLst>
          </p:cNvPr>
          <p:cNvSpPr>
            <a:spLocks noGrp="1" noChangeArrowheads="1"/>
          </p:cNvSpPr>
          <p:nvPr>
            <p:ph type="body" idx="1"/>
          </p:nvPr>
        </p:nvSpPr>
        <p:spPr>
          <a:xfrm>
            <a:off x="395288" y="1412875"/>
            <a:ext cx="8425184" cy="1655763"/>
          </a:xfrm>
        </p:spPr>
        <p:txBody>
          <a:bodyPr/>
          <a:lstStyle/>
          <a:p>
            <a:pPr eaLnBrk="1" hangingPunct="1">
              <a:lnSpc>
                <a:spcPct val="80000"/>
              </a:lnSpc>
              <a:defRPr/>
            </a:pPr>
            <a:r>
              <a:rPr lang="en-US" sz="1800"/>
              <a:t>Jenny </a:t>
            </a:r>
            <a:r>
              <a:rPr lang="en-US" sz="1800" err="1"/>
              <a:t>Preece</a:t>
            </a:r>
            <a:r>
              <a:rPr lang="en-US" sz="1800"/>
              <a:t> and Helen Sharp, </a:t>
            </a:r>
            <a:r>
              <a:rPr lang="en-GB" altLang="en-US" sz="1800" i="1"/>
              <a:t>Interaction Design – Beyond Human-Computer Interaction</a:t>
            </a:r>
            <a:r>
              <a:rPr lang="en-GB" altLang="en-US" sz="1800"/>
              <a:t>, </a:t>
            </a:r>
            <a:r>
              <a:rPr lang="en-US" altLang="en-US" sz="1800"/>
              <a:t>5</a:t>
            </a:r>
            <a:r>
              <a:rPr lang="en-US" sz="1800"/>
              <a:t>th edition, John Wiley, 201</a:t>
            </a:r>
            <a:r>
              <a:rPr lang="pt-PT" sz="1800"/>
              <a:t>9</a:t>
            </a:r>
            <a:endParaRPr lang="en-GB" altLang="en-US" sz="1800"/>
          </a:p>
          <a:p>
            <a:pPr marL="0" indent="0" eaLnBrk="1" hangingPunct="1">
              <a:lnSpc>
                <a:spcPct val="80000"/>
              </a:lnSpc>
              <a:buFontTx/>
              <a:buNone/>
              <a:defRPr/>
            </a:pPr>
            <a:endParaRPr lang="pt-PT" altLang="en-US" sz="1600"/>
          </a:p>
          <a:p>
            <a:pPr>
              <a:defRPr/>
            </a:pPr>
            <a:r>
              <a:rPr lang="en-US" sz="1800"/>
              <a:t>John Carroll, Human Computer Interaction - brief intro, </a:t>
            </a:r>
            <a:r>
              <a:rPr lang="en-US" sz="1800" i="1"/>
              <a:t>The Encyclopedia of Human-Computer Interaction, </a:t>
            </a:r>
            <a:r>
              <a:rPr lang="en-US" sz="1800"/>
              <a:t>2nd edition </a:t>
            </a:r>
            <a:r>
              <a:rPr lang="pt-PT" altLang="pt-PT" sz="1600">
                <a:hlinkClick r:id="rId3"/>
              </a:rPr>
              <a:t>https://www.interaction-design.org/literature/book/the-encyclopedia-of-human-computer-interaction-2nd-ed/affective-computing</a:t>
            </a:r>
            <a:endParaRPr lang="pt-PT" altLang="pt-PT" sz="1800"/>
          </a:p>
          <a:p>
            <a:pPr>
              <a:defRPr/>
            </a:pPr>
            <a:endParaRPr lang="pt-PT" sz="1800"/>
          </a:p>
          <a:p>
            <a:pPr>
              <a:defRPr/>
            </a:pPr>
            <a:r>
              <a:rPr lang="en-US" sz="1800"/>
              <a:t>Mental Models, </a:t>
            </a:r>
            <a:r>
              <a:rPr lang="en-US" sz="1800" i="1"/>
              <a:t>The Encyclopedia of Human-Computer Interaction, </a:t>
            </a:r>
            <a:r>
              <a:rPr lang="en-US" sz="1800"/>
              <a:t>2nd edition, </a:t>
            </a:r>
            <a:r>
              <a:rPr lang="en-US" sz="1600">
                <a:hlinkClick r:id="rId4"/>
              </a:rPr>
              <a:t>https://www.interaction-design.org/literature/topics/mental-models</a:t>
            </a:r>
            <a:endParaRPr lang="en-US" sz="1600"/>
          </a:p>
          <a:p>
            <a:pPr marL="0" indent="0">
              <a:buFontTx/>
              <a:buNone/>
              <a:defRPr/>
            </a:pPr>
            <a:r>
              <a:rPr lang="en-US" sz="1600"/>
              <a:t>      </a:t>
            </a:r>
            <a:r>
              <a:rPr lang="en-US" altLang="en-US" sz="1600">
                <a:hlinkClick r:id="rId5"/>
              </a:rPr>
              <a:t>https://www.interaction-design.org/literature/book/the-glossary-of-human-computer-interaction/mental-models</a:t>
            </a:r>
            <a:endParaRPr lang="en-US" altLang="en-US" sz="1600"/>
          </a:p>
          <a:p>
            <a:pPr marL="0" indent="0">
              <a:buFontTx/>
              <a:buNone/>
              <a:defRPr/>
            </a:pPr>
            <a:r>
              <a:rPr lang="en-US" altLang="en-US" sz="1800"/>
              <a:t>      </a:t>
            </a:r>
          </a:p>
          <a:p>
            <a:pPr marL="0" indent="0">
              <a:buFontTx/>
              <a:buNone/>
              <a:defRPr/>
            </a:pPr>
            <a:r>
              <a:rPr lang="en-US" sz="1800"/>
              <a:t> </a:t>
            </a:r>
          </a:p>
          <a:p>
            <a:pPr>
              <a:defRPr/>
            </a:pPr>
            <a:r>
              <a:rPr lang="en-US" sz="1800"/>
              <a:t>Jakob Nielsen, Mental Models, </a:t>
            </a:r>
            <a:r>
              <a:rPr lang="en-US" altLang="en-US" sz="1800">
                <a:hlinkClick r:id="rId6"/>
              </a:rPr>
              <a:t>https://www.nngroup.com/articles/mental-models/</a:t>
            </a:r>
            <a:endParaRPr lang="en-US" altLang="en-US" sz="1800"/>
          </a:p>
          <a:p>
            <a:pPr>
              <a:defRPr/>
            </a:pPr>
            <a:endParaRPr lang="en-US" altLang="en-US" sz="1800"/>
          </a:p>
          <a:p>
            <a:pPr>
              <a:defRPr/>
            </a:pPr>
            <a:endParaRPr lang="en-US" sz="1800"/>
          </a:p>
          <a:p>
            <a:pPr marL="0" indent="0" eaLnBrk="1" hangingPunct="1">
              <a:lnSpc>
                <a:spcPct val="80000"/>
              </a:lnSpc>
              <a:buFontTx/>
              <a:buNone/>
              <a:defRPr/>
            </a:pPr>
            <a:endParaRPr lang="pt-PT" altLang="en-US" sz="1800"/>
          </a:p>
          <a:p>
            <a:pPr marL="0" indent="0" eaLnBrk="1" hangingPunct="1">
              <a:lnSpc>
                <a:spcPct val="80000"/>
              </a:lnSpc>
              <a:buFontTx/>
              <a:buNone/>
              <a:defRPr/>
            </a:pPr>
            <a:endParaRPr lang="pt-PT" altLang="en-US" sz="1800"/>
          </a:p>
          <a:p>
            <a:pPr marL="0" indent="0" eaLnBrk="1" hangingPunct="1">
              <a:lnSpc>
                <a:spcPct val="80000"/>
              </a:lnSpc>
              <a:buFontTx/>
              <a:buNone/>
              <a:defRPr/>
            </a:pPr>
            <a:endParaRPr lang="pt-PT" altLang="en-US" sz="1800"/>
          </a:p>
          <a:p>
            <a:pPr marL="0" indent="0" eaLnBrk="1" hangingPunct="1">
              <a:lnSpc>
                <a:spcPct val="80000"/>
              </a:lnSpc>
              <a:buFontTx/>
              <a:buNone/>
              <a:defRPr/>
            </a:pPr>
            <a:endParaRPr lang="pt-PT" altLang="en-US" sz="1800"/>
          </a:p>
          <a:p>
            <a:pPr eaLnBrk="1" hangingPunct="1">
              <a:lnSpc>
                <a:spcPct val="80000"/>
              </a:lnSpc>
              <a:defRPr/>
            </a:pPr>
            <a:endParaRPr lang="pt-PT" altLang="en-US" sz="180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FBA5A-E56C-415C-82E1-D1D67DDA571F}"/>
              </a:ext>
            </a:extLst>
          </p:cNvPr>
          <p:cNvSpPr>
            <a:spLocks noGrp="1"/>
          </p:cNvSpPr>
          <p:nvPr>
            <p:ph sz="half" idx="1"/>
          </p:nvPr>
        </p:nvSpPr>
        <p:spPr>
          <a:xfrm>
            <a:off x="457200" y="1562493"/>
            <a:ext cx="7211144" cy="4525963"/>
          </a:xfrm>
        </p:spPr>
        <p:txBody>
          <a:bodyPr/>
          <a:lstStyle/>
          <a:p>
            <a:r>
              <a:rPr lang="en-US" sz="1800"/>
              <a:t>If I grab my TV remote controller and press the on button:</a:t>
            </a:r>
          </a:p>
          <a:p>
            <a:endParaRPr lang="en-US" sz="1800"/>
          </a:p>
          <a:p>
            <a:r>
              <a:rPr lang="en-US" sz="1800"/>
              <a:t>What should happen?</a:t>
            </a:r>
          </a:p>
          <a:p>
            <a:pPr marL="0" indent="0">
              <a:buNone/>
            </a:pPr>
            <a:endParaRPr lang="en-US" sz="1800"/>
          </a:p>
          <a:p>
            <a:pPr marL="0" indent="0">
              <a:buNone/>
            </a:pPr>
            <a:r>
              <a:rPr lang="en-US" sz="1800"/>
              <a:t>But nothing happens …</a:t>
            </a:r>
          </a:p>
          <a:p>
            <a:endParaRPr lang="pt-PT" sz="1800"/>
          </a:p>
          <a:p>
            <a:r>
              <a:rPr lang="pt-PT" sz="1800" dirty="0"/>
              <a:t>W</a:t>
            </a:r>
            <a:r>
              <a:rPr lang="en-US" sz="1800" dirty="0"/>
              <a:t>hat will be the diagnosis?</a:t>
            </a:r>
          </a:p>
          <a:p>
            <a:endParaRPr lang="pt-PT" sz="1800"/>
          </a:p>
          <a:p>
            <a:r>
              <a:rPr lang="pt-PT" sz="1800"/>
              <a:t>W</a:t>
            </a:r>
            <a:r>
              <a:rPr lang="en-US" sz="1800"/>
              <a:t>hat can I do to solve the issue?</a:t>
            </a:r>
          </a:p>
          <a:p>
            <a:endParaRPr lang="pt-PT" sz="1800"/>
          </a:p>
          <a:p>
            <a:endParaRPr lang="pt-PT" sz="1800"/>
          </a:p>
          <a:p>
            <a:r>
              <a:rPr lang="pt-PT" sz="1800"/>
              <a:t>W</a:t>
            </a:r>
            <a:r>
              <a:rPr lang="en-US" sz="1800"/>
              <a:t>hat if I try to use a different one? </a:t>
            </a:r>
          </a:p>
        </p:txBody>
      </p:sp>
      <p:sp>
        <p:nvSpPr>
          <p:cNvPr id="5" name="Slide Number Placeholder 4">
            <a:extLst>
              <a:ext uri="{FF2B5EF4-FFF2-40B4-BE49-F238E27FC236}">
                <a16:creationId xmlns:a16="http://schemas.microsoft.com/office/drawing/2014/main" id="{26BDD911-84EF-4A2C-B904-081112022026}"/>
              </a:ext>
            </a:extLst>
          </p:cNvPr>
          <p:cNvSpPr>
            <a:spLocks noGrp="1"/>
          </p:cNvSpPr>
          <p:nvPr>
            <p:ph type="sldNum" sz="quarter" idx="12"/>
          </p:nvPr>
        </p:nvSpPr>
        <p:spPr/>
        <p:txBody>
          <a:bodyPr/>
          <a:lstStyle/>
          <a:p>
            <a:pPr>
              <a:defRPr/>
            </a:pPr>
            <a:fld id="{36E5E106-6C1F-4B70-9DB6-1A9E0FA2E050}" type="slidenum">
              <a:rPr lang="en-GB" altLang="en-US" smtClean="0"/>
              <a:pPr>
                <a:defRPr/>
              </a:pPr>
              <a:t>7</a:t>
            </a:fld>
            <a:endParaRPr lang="en-GB" altLang="en-US"/>
          </a:p>
        </p:txBody>
      </p:sp>
      <p:pic>
        <p:nvPicPr>
          <p:cNvPr id="7" name="Picture 6">
            <a:extLst>
              <a:ext uri="{FF2B5EF4-FFF2-40B4-BE49-F238E27FC236}">
                <a16:creationId xmlns:a16="http://schemas.microsoft.com/office/drawing/2014/main" id="{4D76C6AB-647B-41BC-8B6E-8C2DDFAC3C65}"/>
              </a:ext>
            </a:extLst>
          </p:cNvPr>
          <p:cNvPicPr>
            <a:picLocks noChangeAspect="1"/>
          </p:cNvPicPr>
          <p:nvPr/>
        </p:nvPicPr>
        <p:blipFill>
          <a:blip r:embed="rId2"/>
          <a:stretch>
            <a:fillRect/>
          </a:stretch>
        </p:blipFill>
        <p:spPr>
          <a:xfrm>
            <a:off x="5932487" y="3864454"/>
            <a:ext cx="3248025" cy="3057525"/>
          </a:xfrm>
          <a:prstGeom prst="rect">
            <a:avLst/>
          </a:prstGeom>
        </p:spPr>
      </p:pic>
      <p:sp>
        <p:nvSpPr>
          <p:cNvPr id="8" name="Rectangle 2">
            <a:extLst>
              <a:ext uri="{FF2B5EF4-FFF2-40B4-BE49-F238E27FC236}">
                <a16:creationId xmlns:a16="http://schemas.microsoft.com/office/drawing/2014/main" id="{44367842-DDB3-4EC3-B2BD-171D97E6A1E4}"/>
              </a:ext>
            </a:extLst>
          </p:cNvPr>
          <p:cNvSpPr>
            <a:spLocks noGrp="1" noChangeArrowheads="1"/>
          </p:cNvSpPr>
          <p:nvPr>
            <p:ph type="title"/>
          </p:nvPr>
        </p:nvSpPr>
        <p:spPr>
          <a:xfrm>
            <a:off x="457200" y="274638"/>
            <a:ext cx="8229600" cy="1143000"/>
          </a:xfrm>
        </p:spPr>
        <p:txBody>
          <a:bodyPr/>
          <a:lstStyle/>
          <a:p>
            <a:pPr algn="l" eaLnBrk="1" hangingPunct="1"/>
            <a:r>
              <a:rPr lang="en-GB" altLang="en-US" sz="2000" dirty="0"/>
              <a:t>Example: TV remote controller</a:t>
            </a:r>
          </a:p>
        </p:txBody>
      </p:sp>
    </p:spTree>
    <p:extLst>
      <p:ext uri="{BB962C8B-B14F-4D97-AF65-F5344CB8AC3E}">
        <p14:creationId xmlns:p14="http://schemas.microsoft.com/office/powerpoint/2010/main" val="112755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6">
            <a:extLst>
              <a:ext uri="{FF2B5EF4-FFF2-40B4-BE49-F238E27FC236}">
                <a16:creationId xmlns:a16="http://schemas.microsoft.com/office/drawing/2014/main" id="{A4040E85-8AAB-4F59-9AB4-340522BD934B}"/>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D97FA09-05F4-425A-BB78-E53D95C44587}" type="slidenum">
              <a:rPr lang="en-GB" altLang="en-US" sz="1400" smtClean="0"/>
              <a:pPr>
                <a:spcBef>
                  <a:spcPct val="0"/>
                </a:spcBef>
                <a:buFontTx/>
                <a:buNone/>
              </a:pPr>
              <a:t>8</a:t>
            </a:fld>
            <a:endParaRPr lang="en-GB" altLang="en-US" sz="1400"/>
          </a:p>
        </p:txBody>
      </p:sp>
      <p:sp>
        <p:nvSpPr>
          <p:cNvPr id="11267" name="Rectangle 2">
            <a:extLst>
              <a:ext uri="{FF2B5EF4-FFF2-40B4-BE49-F238E27FC236}">
                <a16:creationId xmlns:a16="http://schemas.microsoft.com/office/drawing/2014/main" id="{EB35CAAD-D853-4390-98A0-F5805A3305A2}"/>
              </a:ext>
            </a:extLst>
          </p:cNvPr>
          <p:cNvSpPr>
            <a:spLocks noGrp="1" noChangeArrowheads="1"/>
          </p:cNvSpPr>
          <p:nvPr>
            <p:ph type="title"/>
          </p:nvPr>
        </p:nvSpPr>
        <p:spPr/>
        <p:txBody>
          <a:bodyPr/>
          <a:lstStyle/>
          <a:p>
            <a:pPr algn="l" eaLnBrk="1" hangingPunct="1"/>
            <a:r>
              <a:rPr lang="en-GB" altLang="en-US" sz="2000"/>
              <a:t>Example: remote controller of some projectors </a:t>
            </a:r>
            <a:br>
              <a:rPr lang="en-GB" altLang="en-US" sz="2000"/>
            </a:br>
            <a:r>
              <a:rPr lang="en-GB" altLang="en-US" sz="2000"/>
              <a:t>@ DETI </a:t>
            </a:r>
          </a:p>
        </p:txBody>
      </p:sp>
      <p:sp>
        <p:nvSpPr>
          <p:cNvPr id="7172" name="Rectangle 3">
            <a:extLst>
              <a:ext uri="{FF2B5EF4-FFF2-40B4-BE49-F238E27FC236}">
                <a16:creationId xmlns:a16="http://schemas.microsoft.com/office/drawing/2014/main" id="{AB6A09C1-3A70-46C1-85E0-7864F21F1CCD}"/>
              </a:ext>
            </a:extLst>
          </p:cNvPr>
          <p:cNvSpPr>
            <a:spLocks noGrp="1" noChangeArrowheads="1"/>
          </p:cNvSpPr>
          <p:nvPr>
            <p:ph sz="half" idx="2"/>
          </p:nvPr>
        </p:nvSpPr>
        <p:spPr>
          <a:xfrm>
            <a:off x="395288" y="1389063"/>
            <a:ext cx="7848600" cy="3959225"/>
          </a:xfrm>
        </p:spPr>
        <p:txBody>
          <a:bodyPr/>
          <a:lstStyle/>
          <a:p>
            <a:pPr eaLnBrk="1" hangingPunct="1">
              <a:defRPr/>
            </a:pPr>
            <a:r>
              <a:rPr lang="en-GB" altLang="en-US" sz="1800"/>
              <a:t>This device has a different UI from the others I am used to</a:t>
            </a:r>
          </a:p>
          <a:p>
            <a:pPr marL="0" indent="0" eaLnBrk="1" hangingPunct="1">
              <a:buFontTx/>
              <a:buNone/>
              <a:defRPr/>
            </a:pPr>
            <a:r>
              <a:rPr lang="en-GB" altLang="en-US" sz="1800"/>
              <a:t>      (not complying with the consistency and standards heuristic)</a:t>
            </a:r>
          </a:p>
          <a:p>
            <a:pPr eaLnBrk="1" hangingPunct="1">
              <a:defRPr/>
            </a:pPr>
            <a:endParaRPr lang="en-GB" altLang="en-US" sz="1800"/>
          </a:p>
          <a:p>
            <a:pPr eaLnBrk="1" hangingPunct="1">
              <a:defRPr/>
            </a:pPr>
            <a:r>
              <a:rPr lang="en-GB" altLang="en-US" sz="1800"/>
              <a:t>I will try to infer how to use it based on the mental models I have</a:t>
            </a:r>
          </a:p>
          <a:p>
            <a:pPr eaLnBrk="1" hangingPunct="1">
              <a:defRPr/>
            </a:pPr>
            <a:endParaRPr lang="en-GB" altLang="en-US" sz="1800"/>
          </a:p>
          <a:p>
            <a:pPr eaLnBrk="1" hangingPunct="1">
              <a:defRPr/>
            </a:pPr>
            <a:r>
              <a:rPr lang="en-GB" altLang="en-US" sz="1800"/>
              <a:t>But it is ambiguous and it does not give prompt feedback </a:t>
            </a:r>
          </a:p>
          <a:p>
            <a:pPr marL="0" indent="0" eaLnBrk="1" hangingPunct="1">
              <a:buFontTx/>
              <a:buNone/>
              <a:defRPr/>
            </a:pPr>
            <a:r>
              <a:rPr lang="en-GB" altLang="en-US" sz="1800"/>
              <a:t>     (not complying with the visibility of the system status heuristic)</a:t>
            </a:r>
          </a:p>
          <a:p>
            <a:pPr eaLnBrk="1" hangingPunct="1">
              <a:defRPr/>
            </a:pPr>
            <a:endParaRPr lang="en-GB" altLang="en-US" sz="1800"/>
          </a:p>
          <a:p>
            <a:pPr eaLnBrk="1" hangingPunct="1">
              <a:defRPr/>
            </a:pPr>
            <a:r>
              <a:rPr lang="en-GB" altLang="en-US" sz="1800"/>
              <a:t>Determining adequate actions to produce the wanted changes fails!</a:t>
            </a:r>
          </a:p>
          <a:p>
            <a:pPr marL="0" indent="0" eaLnBrk="1" hangingPunct="1">
              <a:buFontTx/>
              <a:buNone/>
              <a:defRPr/>
            </a:pPr>
            <a:r>
              <a:rPr lang="en-GB" altLang="en-US" sz="1800"/>
              <a:t>                            </a:t>
            </a:r>
          </a:p>
          <a:p>
            <a:pPr marL="0" indent="0" eaLnBrk="1" hangingPunct="1">
              <a:buFontTx/>
              <a:buNone/>
              <a:defRPr/>
            </a:pPr>
            <a:endParaRPr lang="en-GB" altLang="en-US" sz="800"/>
          </a:p>
          <a:p>
            <a:pPr eaLnBrk="1" hangingPunct="1">
              <a:defRPr/>
            </a:pPr>
            <a:r>
              <a:rPr lang="en-GB" altLang="en-US" sz="1800"/>
              <a:t>…		I press one button, nothing happens, I press the other ...</a:t>
            </a:r>
            <a:endParaRPr lang="en-GB" altLang="en-US" sz="800"/>
          </a:p>
          <a:p>
            <a:pPr eaLnBrk="1" hangingPunct="1">
              <a:defRPr/>
            </a:pPr>
            <a:r>
              <a:rPr lang="en-GB" altLang="en-US" sz="800"/>
              <a:t>                                                                    </a:t>
            </a:r>
            <a:endParaRPr lang="en-GB" altLang="en-US" sz="1800"/>
          </a:p>
        </p:txBody>
      </p:sp>
      <p:pic>
        <p:nvPicPr>
          <p:cNvPr id="11269" name="Picture 2">
            <a:extLst>
              <a:ext uri="{FF2B5EF4-FFF2-40B4-BE49-F238E27FC236}">
                <a16:creationId xmlns:a16="http://schemas.microsoft.com/office/drawing/2014/main" id="{A3229E0E-E233-40B2-9F62-E44C51659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250" r="4744" b="3250"/>
          <a:stretch>
            <a:fillRect/>
          </a:stretch>
        </p:blipFill>
        <p:spPr bwMode="auto">
          <a:xfrm>
            <a:off x="7740650" y="1095375"/>
            <a:ext cx="1408113"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exão recta unidireccional 2">
            <a:extLst>
              <a:ext uri="{FF2B5EF4-FFF2-40B4-BE49-F238E27FC236}">
                <a16:creationId xmlns:a16="http://schemas.microsoft.com/office/drawing/2014/main" id="{2984DECB-806B-47D7-B8C9-D4FDA3DD22B6}"/>
              </a:ext>
            </a:extLst>
          </p:cNvPr>
          <p:cNvCxnSpPr/>
          <p:nvPr/>
        </p:nvCxnSpPr>
        <p:spPr bwMode="auto">
          <a:xfrm>
            <a:off x="7615238" y="638175"/>
            <a:ext cx="485775" cy="576263"/>
          </a:xfrm>
          <a:prstGeom prst="straightConnector1">
            <a:avLst/>
          </a:prstGeom>
          <a:ln>
            <a:solidFill>
              <a:srgbClr val="C00000"/>
            </a:solidFill>
            <a:headEnd type="none" w="med" len="med"/>
            <a:tailEnd type="arrow"/>
          </a:ln>
        </p:spPr>
        <p:style>
          <a:lnRef idx="3">
            <a:schemeClr val="accent6"/>
          </a:lnRef>
          <a:fillRef idx="0">
            <a:schemeClr val="accent6"/>
          </a:fillRef>
          <a:effectRef idx="2">
            <a:schemeClr val="accent6"/>
          </a:effectRef>
          <a:fontRef idx="minor">
            <a:schemeClr val="tx1"/>
          </a:fontRef>
        </p:style>
      </p:cxnSp>
      <p:cxnSp>
        <p:nvCxnSpPr>
          <p:cNvPr id="10" name="Conexão recta unidireccional 9">
            <a:extLst>
              <a:ext uri="{FF2B5EF4-FFF2-40B4-BE49-F238E27FC236}">
                <a16:creationId xmlns:a16="http://schemas.microsoft.com/office/drawing/2014/main" id="{6FFCD68E-EC7A-457D-BA9D-EA5420F333E8}"/>
              </a:ext>
            </a:extLst>
          </p:cNvPr>
          <p:cNvCxnSpPr/>
          <p:nvPr/>
        </p:nvCxnSpPr>
        <p:spPr bwMode="auto">
          <a:xfrm>
            <a:off x="8243888" y="493713"/>
            <a:ext cx="460375" cy="720725"/>
          </a:xfrm>
          <a:prstGeom prst="straightConnector1">
            <a:avLst/>
          </a:prstGeom>
          <a:ln>
            <a:solidFill>
              <a:srgbClr val="C00000"/>
            </a:solidFill>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11272" name="CaixaDeTexto 3">
            <a:extLst>
              <a:ext uri="{FF2B5EF4-FFF2-40B4-BE49-F238E27FC236}">
                <a16:creationId xmlns:a16="http://schemas.microsoft.com/office/drawing/2014/main" id="{6899296E-1125-4C6D-891B-10C8455A86D4}"/>
              </a:ext>
            </a:extLst>
          </p:cNvPr>
          <p:cNvSpPr txBox="1">
            <a:spLocks noChangeArrowheads="1"/>
          </p:cNvSpPr>
          <p:nvPr/>
        </p:nvSpPr>
        <p:spPr bwMode="auto">
          <a:xfrm>
            <a:off x="5945188" y="179388"/>
            <a:ext cx="2955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CC0000"/>
                </a:solidFill>
              </a:rPr>
              <a:t>Which button shall I press?</a:t>
            </a:r>
          </a:p>
        </p:txBody>
      </p:sp>
      <p:pic>
        <p:nvPicPr>
          <p:cNvPr id="11274" name="Picture 2">
            <a:extLst>
              <a:ext uri="{FF2B5EF4-FFF2-40B4-BE49-F238E27FC236}">
                <a16:creationId xmlns:a16="http://schemas.microsoft.com/office/drawing/2014/main" id="{19C1653C-1B33-4260-AC35-02523F6B8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38" y="1214438"/>
            <a:ext cx="249237" cy="34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5" name="Picture 3">
            <a:extLst>
              <a:ext uri="{FF2B5EF4-FFF2-40B4-BE49-F238E27FC236}">
                <a16:creationId xmlns:a16="http://schemas.microsoft.com/office/drawing/2014/main" id="{AF989EC0-AFD3-4B36-B950-057FCA9E8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6013" y="638175"/>
            <a:ext cx="319087" cy="44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76" name="CaixaDeTexto 11">
            <a:extLst>
              <a:ext uri="{FF2B5EF4-FFF2-40B4-BE49-F238E27FC236}">
                <a16:creationId xmlns:a16="http://schemas.microsoft.com/office/drawing/2014/main" id="{130864BC-F995-433B-A698-31DDB8798A1C}"/>
              </a:ext>
            </a:extLst>
          </p:cNvPr>
          <p:cNvSpPr txBox="1">
            <a:spLocks noChangeArrowheads="1"/>
          </p:cNvSpPr>
          <p:nvPr/>
        </p:nvSpPr>
        <p:spPr bwMode="auto">
          <a:xfrm>
            <a:off x="2406650" y="5478463"/>
            <a:ext cx="5318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PT" altLang="en-US" sz="1800"/>
              <a:t>… </a:t>
            </a:r>
            <a:r>
              <a:rPr lang="en-US" altLang="en-US" sz="1800"/>
              <a:t>low efficiency, low efficacy, low satisfaction </a:t>
            </a:r>
          </a:p>
          <a:p>
            <a:pPr eaLnBrk="1" hangingPunct="1">
              <a:spcBef>
                <a:spcPct val="0"/>
              </a:spcBef>
              <a:buFontTx/>
              <a:buNone/>
            </a:pPr>
            <a:endParaRPr lang="en-US" altLang="en-US" sz="1800"/>
          </a:p>
          <a:p>
            <a:pPr eaLnBrk="1" hangingPunct="1">
              <a:spcBef>
                <a:spcPct val="0"/>
              </a:spcBef>
              <a:buFontTx/>
              <a:buNone/>
            </a:pPr>
            <a:r>
              <a:rPr lang="en-US" altLang="en-US" sz="1800"/>
              <a:t> 		poor usability and UX </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6">
            <a:extLst>
              <a:ext uri="{FF2B5EF4-FFF2-40B4-BE49-F238E27FC236}">
                <a16:creationId xmlns:a16="http://schemas.microsoft.com/office/drawing/2014/main" id="{07C20B14-8C73-4AE5-B3DA-CDB5624AEB42}"/>
              </a:ext>
            </a:extLst>
          </p:cNvPr>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1E4174E-FFC6-446B-A68F-7415F7BE59DC}" type="slidenum">
              <a:rPr lang="en-GB" altLang="en-US" sz="1400" smtClean="0"/>
              <a:pPr>
                <a:spcBef>
                  <a:spcPct val="0"/>
                </a:spcBef>
                <a:buFontTx/>
                <a:buNone/>
              </a:pPr>
              <a:t>9</a:t>
            </a:fld>
            <a:endParaRPr lang="en-GB" altLang="en-US" sz="1400"/>
          </a:p>
        </p:txBody>
      </p:sp>
      <p:sp>
        <p:nvSpPr>
          <p:cNvPr id="9219" name="Rectangle 2">
            <a:extLst>
              <a:ext uri="{FF2B5EF4-FFF2-40B4-BE49-F238E27FC236}">
                <a16:creationId xmlns:a16="http://schemas.microsoft.com/office/drawing/2014/main" id="{199E18BB-ADA3-4967-BE02-091BE1BA8AD0}"/>
              </a:ext>
            </a:extLst>
          </p:cNvPr>
          <p:cNvSpPr>
            <a:spLocks noGrp="1" noChangeArrowheads="1"/>
          </p:cNvSpPr>
          <p:nvPr>
            <p:ph type="title"/>
          </p:nvPr>
        </p:nvSpPr>
        <p:spPr/>
        <p:txBody>
          <a:bodyPr/>
          <a:lstStyle/>
          <a:p>
            <a:pPr algn="l" eaLnBrk="1" hangingPunct="1"/>
            <a:r>
              <a:rPr lang="en-GB" altLang="en-US" sz="2000" b="1"/>
              <a:t>Mental models allow:</a:t>
            </a:r>
          </a:p>
        </p:txBody>
      </p:sp>
      <p:sp>
        <p:nvSpPr>
          <p:cNvPr id="9220" name="Rectangle 3">
            <a:extLst>
              <a:ext uri="{FF2B5EF4-FFF2-40B4-BE49-F238E27FC236}">
                <a16:creationId xmlns:a16="http://schemas.microsoft.com/office/drawing/2014/main" id="{8751FAC2-2406-4761-A90A-398CE7DAEED8}"/>
              </a:ext>
            </a:extLst>
          </p:cNvPr>
          <p:cNvSpPr>
            <a:spLocks noGrp="1" noChangeArrowheads="1"/>
          </p:cNvSpPr>
          <p:nvPr>
            <p:ph sz="half" idx="2"/>
          </p:nvPr>
        </p:nvSpPr>
        <p:spPr>
          <a:xfrm>
            <a:off x="611188" y="1700213"/>
            <a:ext cx="7848600" cy="3959225"/>
          </a:xfrm>
        </p:spPr>
        <p:txBody>
          <a:bodyPr/>
          <a:lstStyle/>
          <a:p>
            <a:pPr eaLnBrk="1" hangingPunct="1"/>
            <a:r>
              <a:rPr lang="en-GB" altLang="en-US" sz="2000"/>
              <a:t>Make </a:t>
            </a:r>
            <a:r>
              <a:rPr lang="en-GB" altLang="en-US" sz="2000" b="1"/>
              <a:t>predictions</a:t>
            </a:r>
            <a:r>
              <a:rPr lang="en-GB" altLang="en-US" sz="2000"/>
              <a:t> </a:t>
            </a:r>
          </a:p>
          <a:p>
            <a:pPr eaLnBrk="1" hangingPunct="1"/>
            <a:endParaRPr lang="en-GB" altLang="en-US" sz="2000"/>
          </a:p>
          <a:p>
            <a:pPr eaLnBrk="1" hangingPunct="1"/>
            <a:r>
              <a:rPr lang="en-GB" altLang="en-US" sz="2000"/>
              <a:t>Determine </a:t>
            </a:r>
            <a:r>
              <a:rPr lang="en-GB" altLang="en-US" sz="2000" b="1"/>
              <a:t>causes</a:t>
            </a:r>
            <a:r>
              <a:rPr lang="en-GB" altLang="en-US" sz="2000"/>
              <a:t> of observed events</a:t>
            </a:r>
          </a:p>
          <a:p>
            <a:pPr eaLnBrk="1" hangingPunct="1"/>
            <a:endParaRPr lang="en-GB" altLang="en-US" sz="2000"/>
          </a:p>
          <a:p>
            <a:pPr eaLnBrk="1" hangingPunct="1"/>
            <a:r>
              <a:rPr lang="en-GB" altLang="en-US" sz="2000"/>
              <a:t>Determine </a:t>
            </a:r>
            <a:r>
              <a:rPr lang="en-GB" altLang="en-US" sz="2000" b="1"/>
              <a:t>adequate actions to produce </a:t>
            </a:r>
            <a:r>
              <a:rPr lang="en-GB" altLang="en-US" sz="2000"/>
              <a:t>the wanted changes</a:t>
            </a:r>
          </a:p>
          <a:p>
            <a:pPr eaLnBrk="1" hangingPunct="1"/>
            <a:endParaRPr lang="en-GB" altLang="en-US" sz="2000"/>
          </a:p>
          <a:p>
            <a:pPr eaLnBrk="1" hangingPunct="1"/>
            <a:r>
              <a:rPr lang="en-GB" altLang="en-US" sz="2000" b="1"/>
              <a:t>Understand analogous devices</a:t>
            </a:r>
          </a:p>
          <a:p>
            <a:pPr eaLnBrk="1" hangingPunct="1"/>
            <a:endParaRPr lang="en-GB" altLang="en-US" sz="1800"/>
          </a:p>
          <a:p>
            <a:pPr eaLnBrk="1" hangingPunct="1"/>
            <a:r>
              <a:rPr lang="en-GB" altLang="en-US" sz="1800"/>
              <a:t>…</a:t>
            </a:r>
          </a:p>
        </p:txBody>
      </p:sp>
      <p:sp>
        <p:nvSpPr>
          <p:cNvPr id="9221" name="Rectângulo 1">
            <a:extLst>
              <a:ext uri="{FF2B5EF4-FFF2-40B4-BE49-F238E27FC236}">
                <a16:creationId xmlns:a16="http://schemas.microsoft.com/office/drawing/2014/main" id="{414F9152-1CBA-4512-8814-1DDEC39D45E7}"/>
              </a:ext>
            </a:extLst>
          </p:cNvPr>
          <p:cNvSpPr>
            <a:spLocks noChangeArrowheads="1"/>
          </p:cNvSpPr>
          <p:nvPr/>
        </p:nvSpPr>
        <p:spPr bwMode="auto">
          <a:xfrm>
            <a:off x="681451" y="6083448"/>
            <a:ext cx="612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u="sng">
                <a:hlinkClick r:id="rId3"/>
              </a:rPr>
              <a:t>https://www.nngroup.com/articles/mental-models/</a:t>
            </a:r>
            <a:endParaRPr lang="en-US" altLang="en-US" sz="1600"/>
          </a:p>
        </p:txBody>
      </p:sp>
      <p:sp>
        <p:nvSpPr>
          <p:cNvPr id="9222" name="Rectângulo 2">
            <a:extLst>
              <a:ext uri="{FF2B5EF4-FFF2-40B4-BE49-F238E27FC236}">
                <a16:creationId xmlns:a16="http://schemas.microsoft.com/office/drawing/2014/main" id="{E93AE21A-8205-4AC7-8FA9-B50428443D44}"/>
              </a:ext>
            </a:extLst>
          </p:cNvPr>
          <p:cNvSpPr>
            <a:spLocks noChangeArrowheads="1"/>
          </p:cNvSpPr>
          <p:nvPr/>
        </p:nvSpPr>
        <p:spPr bwMode="auto">
          <a:xfrm>
            <a:off x="687388" y="4653136"/>
            <a:ext cx="79168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a:t>
            </a:r>
            <a:r>
              <a:rPr lang="en-US" altLang="en-US" sz="2000" b="0"/>
              <a:t>What users believe they know about a UI strongly impacts how they use it. Mismatched mental models are common, especially with designs that try something new.”</a:t>
            </a:r>
            <a:endParaRPr lang="en-US" altLang="en-US" sz="1800"/>
          </a:p>
        </p:txBody>
      </p:sp>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DVSHAPEID" val="T1DM03pA4dcwiJNddxeR2H"/>
</p:tagLst>
</file>

<file path=ppt/tags/tag2.xml><?xml version="1.0" encoding="utf-8"?>
<p:tagLst xmlns:a="http://schemas.openxmlformats.org/drawingml/2006/main" xmlns:r="http://schemas.openxmlformats.org/officeDocument/2006/relationships" xmlns:p="http://schemas.openxmlformats.org/presentationml/2006/main">
  <p:tag name="DVSHAPEID" val="0WqGpb1qyEwJjK5ixAfSQ9"/>
</p:tagLst>
</file>

<file path=ppt/theme/theme1.xml><?xml version="1.0" encoding="utf-8"?>
<a:theme xmlns:a="http://schemas.openxmlformats.org/drawingml/2006/main" name="Modelo de apresentação predefinido">
  <a:themeElements>
    <a:clrScheme name="Modelo de apresentação predefini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elo de apresentação predefini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1" i="0" u="none" strike="noStrike" cap="none" normalizeH="0" baseline="0" smtClean="0">
            <a:ln>
              <a:noFill/>
            </a:ln>
            <a:solidFill>
              <a:schemeClr val="tx1"/>
            </a:solidFill>
            <a:effectLst/>
            <a:latin typeface="Arial" charset="0"/>
          </a:defRPr>
        </a:defPPr>
      </a:lstStyle>
    </a:lnDef>
  </a:objectDefaults>
  <a:extraClrSchemeLst>
    <a:extraClrScheme>
      <a:clrScheme name="Modelo de apresentação predefini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elo de apresentação predefini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elo de apresentação predefini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elo de apresentação predefini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elo de apresentação predefini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elo de apresentação predefini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elo de apresentação predefini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elo de apresentação predefini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elo de apresentação predefini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elo de apresentação predefini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elo de apresentação predefini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elo de apresentação predefini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2686622F13C247B16EC1667E098F1D" ma:contentTypeVersion="4" ma:contentTypeDescription="Create a new document." ma:contentTypeScope="" ma:versionID="630c068302cc4b77e1aa8f9f74186835">
  <xsd:schema xmlns:xsd="http://www.w3.org/2001/XMLSchema" xmlns:xs="http://www.w3.org/2001/XMLSchema" xmlns:p="http://schemas.microsoft.com/office/2006/metadata/properties" xmlns:ns2="5346e684-8e23-435c-805d-c30ae71174e9" targetNamespace="http://schemas.microsoft.com/office/2006/metadata/properties" ma:root="true" ma:fieldsID="df456806299b2cb43f9e207be9917f68" ns2:_="">
    <xsd:import namespace="5346e684-8e23-435c-805d-c30ae71174e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46e684-8e23-435c-805d-c30ae71174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52FDC0-332D-466F-B6D6-9D63A3EF28D6}">
  <ds:schemaRefs>
    <ds:schemaRef ds:uri="dd1301d2-a588-4738-8532-d163c2a499a8"/>
    <ds:schemaRef ds:uri="faf4ab63-fcbf-4ed6-89b2-7643d1acc9b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CDD2685-9FEE-4FBE-B7A4-FF40C638DCD1}">
  <ds:schemaRefs>
    <ds:schemaRef ds:uri="http://schemas.microsoft.com/sharepoint/v3/contenttype/forms"/>
  </ds:schemaRefs>
</ds:datastoreItem>
</file>

<file path=customXml/itemProps3.xml><?xml version="1.0" encoding="utf-8"?>
<ds:datastoreItem xmlns:ds="http://schemas.openxmlformats.org/officeDocument/2006/customXml" ds:itemID="{D42DD6FF-FB03-4780-9FE6-1BB1CBD44997}">
  <ds:schemaRefs>
    <ds:schemaRef ds:uri="5346e684-8e23-435c-805d-c30ae71174e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61</Slides>
  <Notes>37</Notes>
  <HiddenSlides>0</HiddenSlide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Modelo de apresentação predefinido</vt:lpstr>
      <vt:lpstr>PowerPoint Presentation</vt:lpstr>
      <vt:lpstr>From the User to the UI Mental and conceptual models</vt:lpstr>
      <vt:lpstr>PowerPoint Presentation</vt:lpstr>
      <vt:lpstr>PowerPoint Presentation</vt:lpstr>
      <vt:lpstr>PowerPoint Presentation</vt:lpstr>
      <vt:lpstr>PowerPoint Presentation</vt:lpstr>
      <vt:lpstr>Example: TV remote controller</vt:lpstr>
      <vt:lpstr>Example: remote controller of some projectors  @ DETI </vt:lpstr>
      <vt:lpstr>Mental models allow:</vt:lpstr>
      <vt:lpstr>PowerPoint Presentation</vt:lpstr>
      <vt:lpstr>How do we create a mental model?</vt:lpstr>
      <vt:lpstr>Mental models:</vt:lpstr>
      <vt:lpstr>PowerPoint Presentation</vt:lpstr>
      <vt:lpstr>Main guidelines to obtain a good conceptual model (that fosters a good mental model) </vt:lpstr>
      <vt:lpstr>Metaphors</vt:lpstr>
      <vt:lpstr>Another example:  the bulletin board (Trello) </vt:lpstr>
      <vt:lpstr>Potential problems in using metaphors </vt:lpstr>
      <vt:lpstr>Examples of using metaphors </vt:lpstr>
      <vt:lpstr>Conceptual models –  the take away</vt:lpstr>
      <vt:lpstr>PowerPoint Presentation</vt:lpstr>
      <vt:lpstr>For the development of interactive systems</vt:lpstr>
      <vt:lpstr>Requirement analysis for the Lab project  </vt:lpstr>
      <vt:lpstr>User Models</vt:lpstr>
      <vt:lpstr>Fitts’s law </vt:lpstr>
      <vt:lpstr>Example: using Fitts’s law in Virtual Environment research</vt:lpstr>
      <vt:lpstr>PowerPoint Presentation</vt:lpstr>
      <vt:lpstr>Personas</vt:lpstr>
      <vt:lpstr>History of Personas</vt:lpstr>
      <vt:lpstr>Benefits of Personas</vt:lpstr>
      <vt:lpstr>Types of Personas</vt:lpstr>
      <vt:lpstr>Best Practices for Developing Personas</vt:lpstr>
      <vt:lpstr>Elements of a persona</vt:lpstr>
      <vt:lpstr>Example of a Persona</vt:lpstr>
      <vt:lpstr>PowerPoint Presentation</vt:lpstr>
      <vt:lpstr>PowerPoint Presentation</vt:lpstr>
      <vt:lpstr>Another example of a Persona</vt:lpstr>
      <vt:lpstr>10 steps to Creating Personas and Scenarios (and getting them used by the team)  </vt:lpstr>
      <vt:lpstr>Personas: The Take Away</vt:lpstr>
      <vt:lpstr>Scenarios</vt:lpstr>
      <vt:lpstr>PowerPoint Presentation</vt:lpstr>
      <vt:lpstr>What to Consider When Writing Scenarios</vt:lpstr>
      <vt:lpstr>Types of Scenarios</vt:lpstr>
      <vt:lpstr>Scenarios: The Take Away</vt:lpstr>
      <vt:lpstr>Task Analysis</vt:lpstr>
      <vt:lpstr>PowerPoint Presentation</vt:lpstr>
      <vt:lpstr>PowerPoint Presentation</vt:lpstr>
      <vt:lpstr>Standard/Informal Questions to be answered</vt:lpstr>
      <vt:lpstr>1. Who is going to use the system?</vt:lpstr>
      <vt:lpstr>3. What new tasks are desired?</vt:lpstr>
      <vt:lpstr>How to analyze the tasks</vt:lpstr>
      <vt:lpstr>PowerPoint Presentation</vt:lpstr>
      <vt:lpstr>Task Analysis: The Take Away</vt:lpstr>
      <vt:lpstr>PowerPoint Presentation</vt:lpstr>
      <vt:lpstr>PowerPoint Presentation</vt:lpstr>
      <vt:lpstr>PowerPoint Presentation</vt:lpstr>
      <vt:lpstr>Use Cases</vt:lpstr>
      <vt:lpstr>Scenarios, User stories and Use cases</vt:lpstr>
      <vt:lpstr>Example</vt:lpstr>
      <vt:lpstr>PowerPoint Presentation</vt:lpstr>
      <vt:lpstr>PowerPoint Presentation</vt:lpstr>
      <vt:lpstr>Main 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models and other models</dc:title>
  <dc:creator>BI</dc:creator>
  <cp:revision>7</cp:revision>
  <cp:lastPrinted>2013-03-04T19:00:33Z</cp:lastPrinted>
  <dcterms:created xsi:type="dcterms:W3CDTF">2004-10-12T15:48:16Z</dcterms:created>
  <dcterms:modified xsi:type="dcterms:W3CDTF">2025-06-09T23:17:34Z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0x010100282686622F13C247B16EC1667E098F1D</vt:lpwstr>
  </property>
</Properties>
</file>